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40"/>
  </p:notesMasterIdLst>
  <p:sldIdLst>
    <p:sldId id="256" r:id="rId2"/>
    <p:sldId id="274" r:id="rId3"/>
    <p:sldId id="273" r:id="rId4"/>
    <p:sldId id="271" r:id="rId5"/>
    <p:sldId id="272" r:id="rId6"/>
    <p:sldId id="264" r:id="rId7"/>
    <p:sldId id="266" r:id="rId8"/>
    <p:sldId id="269" r:id="rId9"/>
    <p:sldId id="258" r:id="rId10"/>
    <p:sldId id="259" r:id="rId11"/>
    <p:sldId id="260" r:id="rId12"/>
    <p:sldId id="261" r:id="rId13"/>
    <p:sldId id="262" r:id="rId14"/>
    <p:sldId id="263" r:id="rId15"/>
    <p:sldId id="275" r:id="rId16"/>
    <p:sldId id="276" r:id="rId17"/>
    <p:sldId id="277" r:id="rId18"/>
    <p:sldId id="278"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300" r:id="rId37"/>
    <p:sldId id="298" r:id="rId38"/>
    <p:sldId id="299" r:id="rId39"/>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sorterViewPr>
    <p:cViewPr>
      <p:scale>
        <a:sx n="100" d="100"/>
        <a:sy n="100" d="100"/>
      </p:scale>
      <p:origin x="0" y="-15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E49580-BCDA-4A94-93D9-219ABECCBB3C}" type="datetimeFigureOut">
              <a:rPr lang="lt-LT" smtClean="0"/>
              <a:t>2017-09-07</a:t>
            </a:fld>
            <a:endParaRPr lang="lt-L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t-L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1C807-CD13-4AFE-8CFF-55D938E44914}" type="slidenum">
              <a:rPr lang="lt-LT" smtClean="0"/>
              <a:t>‹#›</a:t>
            </a:fld>
            <a:endParaRPr lang="lt-LT"/>
          </a:p>
        </p:txBody>
      </p:sp>
    </p:spTree>
    <p:extLst>
      <p:ext uri="{BB962C8B-B14F-4D97-AF65-F5344CB8AC3E}">
        <p14:creationId xmlns:p14="http://schemas.microsoft.com/office/powerpoint/2010/main" val="1251977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fld id="{4381C807-CD13-4AFE-8CFF-55D938E44914}" type="slidenum">
              <a:rPr lang="lt-LT" smtClean="0"/>
              <a:t>1</a:t>
            </a:fld>
            <a:endParaRPr lang="lt-LT"/>
          </a:p>
        </p:txBody>
      </p:sp>
    </p:spTree>
    <p:extLst>
      <p:ext uri="{BB962C8B-B14F-4D97-AF65-F5344CB8AC3E}">
        <p14:creationId xmlns:p14="http://schemas.microsoft.com/office/powerpoint/2010/main" val="2697472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fld id="{4381C807-CD13-4AFE-8CFF-55D938E44914}" type="slidenum">
              <a:rPr lang="lt-LT" smtClean="0"/>
              <a:t>9</a:t>
            </a:fld>
            <a:endParaRPr lang="lt-LT"/>
          </a:p>
        </p:txBody>
      </p:sp>
    </p:spTree>
    <p:extLst>
      <p:ext uri="{BB962C8B-B14F-4D97-AF65-F5344CB8AC3E}">
        <p14:creationId xmlns:p14="http://schemas.microsoft.com/office/powerpoint/2010/main" val="433384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t-LT"/>
          </a:p>
        </p:txBody>
      </p:sp>
      <p:sp>
        <p:nvSpPr>
          <p:cNvPr id="4" name="Slide Number Placeholder 3"/>
          <p:cNvSpPr>
            <a:spLocks noGrp="1"/>
          </p:cNvSpPr>
          <p:nvPr>
            <p:ph type="sldNum" sz="quarter" idx="10"/>
          </p:nvPr>
        </p:nvSpPr>
        <p:spPr/>
        <p:txBody>
          <a:bodyPr/>
          <a:lstStyle/>
          <a:p>
            <a:fld id="{4381C807-CD13-4AFE-8CFF-55D938E44914}" type="slidenum">
              <a:rPr lang="lt-LT" smtClean="0"/>
              <a:t>10</a:t>
            </a:fld>
            <a:endParaRPr lang="lt-LT"/>
          </a:p>
        </p:txBody>
      </p:sp>
    </p:spTree>
    <p:extLst>
      <p:ext uri="{BB962C8B-B14F-4D97-AF65-F5344CB8AC3E}">
        <p14:creationId xmlns:p14="http://schemas.microsoft.com/office/powerpoint/2010/main" val="3642257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2834854672"/>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157456925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4178486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2921774203"/>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27051339"/>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1616005943"/>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220028743"/>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1793317166"/>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2630491293"/>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9C3309-A7A4-47D8-AE28-97817F7B155F}" type="datetime1">
              <a:rPr lang="lt-LT" smtClean="0"/>
              <a:t>2017-09-07</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126599126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D9C3309-A7A4-47D8-AE28-97817F7B155F}" type="datetime1">
              <a:rPr lang="lt-LT" smtClean="0"/>
              <a:t>2017-09-07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918846621"/>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D9C3309-A7A4-47D8-AE28-97817F7B155F}" type="datetime1">
              <a:rPr lang="lt-LT" smtClean="0"/>
              <a:t>2017-09-07</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298706496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D9C3309-A7A4-47D8-AE28-97817F7B155F}" type="datetime1">
              <a:rPr lang="lt-LT" smtClean="0"/>
              <a:t>2017-09-07</a:t>
            </a:fld>
            <a:endParaRPr lang="lt-LT"/>
          </a:p>
        </p:txBody>
      </p:sp>
      <p:sp>
        <p:nvSpPr>
          <p:cNvPr id="4" name="Footer Placeholder 3"/>
          <p:cNvSpPr>
            <a:spLocks noGrp="1"/>
          </p:cNvSpPr>
          <p:nvPr>
            <p:ph type="ftr" sz="quarter" idx="11"/>
          </p:nvPr>
        </p:nvSpPr>
        <p:spPr/>
        <p:txBody>
          <a:bodyPr/>
          <a:lstStyle/>
          <a:p>
            <a:endParaRPr lang="lt-LT"/>
          </a:p>
        </p:txBody>
      </p:sp>
      <p:sp>
        <p:nvSpPr>
          <p:cNvPr id="5" name="Slide Number Placeholder 4"/>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247625861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C3309-A7A4-47D8-AE28-97817F7B155F}" type="datetime1">
              <a:rPr lang="lt-LT" smtClean="0"/>
              <a:t>2017-09-07</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262030430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C3309-A7A4-47D8-AE28-97817F7B155F}" type="datetime1">
              <a:rPr lang="lt-LT" smtClean="0"/>
              <a:t>2017-09-07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52405393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9C3309-A7A4-47D8-AE28-97817F7B155F}" type="datetime1">
              <a:rPr lang="lt-LT" smtClean="0"/>
              <a:t>2017-09-07</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0EFD201C-6DEC-4D5C-9BD6-E0E16F1BDEA6}" type="slidenum">
              <a:rPr lang="lt-LT" smtClean="0"/>
              <a:t>‹#›</a:t>
            </a:fld>
            <a:endParaRPr lang="lt-LT"/>
          </a:p>
        </p:txBody>
      </p:sp>
    </p:spTree>
    <p:extLst>
      <p:ext uri="{BB962C8B-B14F-4D97-AF65-F5344CB8AC3E}">
        <p14:creationId xmlns:p14="http://schemas.microsoft.com/office/powerpoint/2010/main" val="3938645511"/>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9C3309-A7A4-47D8-AE28-97817F7B155F}" type="datetime1">
              <a:rPr lang="lt-LT" smtClean="0"/>
              <a:t>2017-09-07</a:t>
            </a:fld>
            <a:endParaRPr lang="lt-L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EFD201C-6DEC-4D5C-9BD6-E0E16F1BDEA6}" type="slidenum">
              <a:rPr lang="lt-LT" smtClean="0"/>
              <a:t>‹#›</a:t>
            </a:fld>
            <a:endParaRPr lang="lt-LT"/>
          </a:p>
        </p:txBody>
      </p:sp>
    </p:spTree>
    <p:extLst>
      <p:ext uri="{BB962C8B-B14F-4D97-AF65-F5344CB8AC3E}">
        <p14:creationId xmlns:p14="http://schemas.microsoft.com/office/powerpoint/2010/main" val="23750699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mailto:info@kalvarijosvvg.lt" TargetMode="Externa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ctrTitle"/>
          </p:nvPr>
        </p:nvSpPr>
        <p:spPr>
          <a:xfrm>
            <a:off x="997527" y="1016168"/>
            <a:ext cx="9881755" cy="3877803"/>
          </a:xfrm>
        </p:spPr>
        <p:txBody>
          <a:bodyPr>
            <a:normAutofit/>
          </a:bodyPr>
          <a:lstStyle/>
          <a:p>
            <a:pPr algn="ctr"/>
            <a:r>
              <a:rPr lang="lt-LT" sz="3600" b="1" dirty="0">
                <a:solidFill>
                  <a:schemeClr val="tx1"/>
                </a:solidFill>
                <a:latin typeface="Times New Roman" panose="02020603050405020304" pitchFamily="18" charset="0"/>
                <a:cs typeface="Times New Roman" panose="02020603050405020304" pitchFamily="18" charset="0"/>
              </a:rPr>
              <a:t>K</a:t>
            </a:r>
            <a:r>
              <a:rPr lang="fi-FI" sz="3600" b="1" dirty="0">
                <a:solidFill>
                  <a:schemeClr val="tx1"/>
                </a:solidFill>
                <a:latin typeface="Times New Roman" panose="02020603050405020304" pitchFamily="18" charset="0"/>
                <a:cs typeface="Times New Roman" panose="02020603050405020304" pitchFamily="18" charset="0"/>
              </a:rPr>
              <a:t>vietimas Nr. </a:t>
            </a:r>
            <a:r>
              <a:rPr lang="fi-FI" sz="3600" b="1" dirty="0" smtClean="0">
                <a:solidFill>
                  <a:schemeClr val="tx1"/>
                </a:solidFill>
                <a:latin typeface="Times New Roman" panose="02020603050405020304" pitchFamily="18" charset="0"/>
                <a:cs typeface="Times New Roman" panose="02020603050405020304" pitchFamily="18" charset="0"/>
              </a:rPr>
              <a:t>1</a:t>
            </a:r>
            <a:r>
              <a:rPr lang="lt-LT" sz="3600" b="1" dirty="0" smtClean="0">
                <a:solidFill>
                  <a:schemeClr val="tx1"/>
                </a:solidFill>
                <a:latin typeface="Times New Roman" panose="02020603050405020304" pitchFamily="18" charset="0"/>
                <a:cs typeface="Times New Roman" panose="02020603050405020304" pitchFamily="18" charset="0"/>
              </a:rPr>
              <a:t/>
            </a:r>
            <a:br>
              <a:rPr lang="lt-LT" sz="3600" b="1" dirty="0" smtClean="0">
                <a:solidFill>
                  <a:schemeClr val="tx1"/>
                </a:solidFill>
                <a:latin typeface="Times New Roman" panose="02020603050405020304" pitchFamily="18" charset="0"/>
                <a:cs typeface="Times New Roman" panose="02020603050405020304" pitchFamily="18" charset="0"/>
              </a:rPr>
            </a:br>
            <a:r>
              <a:rPr lang="fi-FI" sz="3600" b="1" dirty="0" smtClean="0">
                <a:solidFill>
                  <a:schemeClr val="tx1"/>
                </a:solidFill>
                <a:latin typeface="Times New Roman" panose="02020603050405020304" pitchFamily="18" charset="0"/>
                <a:cs typeface="Times New Roman" panose="02020603050405020304" pitchFamily="18" charset="0"/>
              </a:rPr>
              <a:t>teikti </a:t>
            </a:r>
            <a:r>
              <a:rPr lang="lt-LT" sz="3600" b="1" dirty="0" smtClean="0">
                <a:solidFill>
                  <a:schemeClr val="tx1"/>
                </a:solidFill>
                <a:latin typeface="Times New Roman" panose="02020603050405020304" pitchFamily="18" charset="0"/>
                <a:cs typeface="Times New Roman" panose="02020603050405020304" pitchFamily="18" charset="0"/>
              </a:rPr>
              <a:t>vietos </a:t>
            </a:r>
            <a:r>
              <a:rPr lang="lt-LT" sz="3600" b="1" dirty="0">
                <a:solidFill>
                  <a:schemeClr val="tx1"/>
                </a:solidFill>
                <a:latin typeface="Times New Roman" panose="02020603050405020304" pitchFamily="18" charset="0"/>
                <a:cs typeface="Times New Roman" panose="02020603050405020304" pitchFamily="18" charset="0"/>
              </a:rPr>
              <a:t>projektus pagal kaimo vietovių vietos plėtros strategijos ,,Kalvarijos VVG teritorijos vietos plėtros 2016-2023 m. </a:t>
            </a:r>
            <a:r>
              <a:rPr lang="lt-LT" sz="3600" b="1" dirty="0" smtClean="0">
                <a:solidFill>
                  <a:schemeClr val="tx1"/>
                </a:solidFill>
                <a:latin typeface="Times New Roman" panose="02020603050405020304" pitchFamily="18" charset="0"/>
                <a:cs typeface="Times New Roman" panose="02020603050405020304" pitchFamily="18" charset="0"/>
              </a:rPr>
              <a:t>strategija“ priemones</a:t>
            </a:r>
            <a:br>
              <a:rPr lang="lt-LT" sz="3600" b="1" dirty="0" smtClean="0">
                <a:solidFill>
                  <a:schemeClr val="tx1"/>
                </a:solidFill>
                <a:latin typeface="Times New Roman" panose="02020603050405020304" pitchFamily="18" charset="0"/>
                <a:cs typeface="Times New Roman" panose="02020603050405020304" pitchFamily="18" charset="0"/>
              </a:rPr>
            </a:br>
            <a:endParaRPr lang="lt-LT" sz="3600" b="1" dirty="0">
              <a:solidFill>
                <a:schemeClr val="tx1"/>
              </a:solidFill>
              <a:latin typeface="Times New Roman" panose="02020603050405020304" pitchFamily="18" charset="0"/>
              <a:cs typeface="Times New Roman" panose="02020603050405020304" pitchFamily="18" charset="0"/>
            </a:endParaRPr>
          </a:p>
        </p:txBody>
      </p:sp>
      <p:sp>
        <p:nvSpPr>
          <p:cNvPr id="3" name="Antrinis pavadinimas 2"/>
          <p:cNvSpPr>
            <a:spLocks noGrp="1"/>
          </p:cNvSpPr>
          <p:nvPr>
            <p:ph type="subTitle" idx="1"/>
          </p:nvPr>
        </p:nvSpPr>
        <p:spPr>
          <a:xfrm>
            <a:off x="1463265" y="5322992"/>
            <a:ext cx="9144000" cy="1535008"/>
          </a:xfrm>
        </p:spPr>
        <p:txBody>
          <a:bodyPr>
            <a:normAutofit/>
          </a:bodyPr>
          <a:lstStyle/>
          <a:p>
            <a:endParaRPr lang="lt-LT" sz="2000" dirty="0" smtClean="0"/>
          </a:p>
          <a:p>
            <a:pPr>
              <a:spcBef>
                <a:spcPts val="0"/>
              </a:spcBef>
            </a:pPr>
            <a:endParaRPr lang="lt-LT" sz="2000" dirty="0" smtClean="0"/>
          </a:p>
          <a:p>
            <a:pPr algn="ctr">
              <a:spcBef>
                <a:spcPts val="0"/>
              </a:spcBef>
            </a:pPr>
            <a:r>
              <a:rPr lang="lt-LT" dirty="0" smtClean="0">
                <a:solidFill>
                  <a:schemeClr val="tx1"/>
                </a:solidFill>
              </a:rPr>
              <a:t>2017 m. </a:t>
            </a:r>
            <a:endParaRPr lang="lt-LT" dirty="0">
              <a:solidFill>
                <a:schemeClr val="tx1"/>
              </a:solidFill>
            </a:endParaRPr>
          </a:p>
        </p:txBody>
      </p:sp>
      <p:pic>
        <p:nvPicPr>
          <p:cNvPr id="4" name="Paveikslėlis 3"/>
          <p:cNvPicPr>
            <a:picLocks noChangeAspect="1"/>
          </p:cNvPicPr>
          <p:nvPr/>
        </p:nvPicPr>
        <p:blipFill>
          <a:blip r:embed="rId3"/>
          <a:stretch>
            <a:fillRect/>
          </a:stretch>
        </p:blipFill>
        <p:spPr>
          <a:xfrm>
            <a:off x="2400300" y="532597"/>
            <a:ext cx="2540667" cy="967143"/>
          </a:xfrm>
          <a:prstGeom prst="rect">
            <a:avLst/>
          </a:prstGeom>
        </p:spPr>
      </p:pic>
      <p:pic>
        <p:nvPicPr>
          <p:cNvPr id="5" name="Paveikslėlis 4"/>
          <p:cNvPicPr>
            <a:picLocks noChangeAspect="1"/>
          </p:cNvPicPr>
          <p:nvPr/>
        </p:nvPicPr>
        <p:blipFill>
          <a:blip r:embed="rId4"/>
          <a:stretch>
            <a:fillRect/>
          </a:stretch>
        </p:blipFill>
        <p:spPr>
          <a:xfrm>
            <a:off x="5334614" y="546846"/>
            <a:ext cx="952894" cy="952894"/>
          </a:xfrm>
          <a:prstGeom prst="rect">
            <a:avLst/>
          </a:prstGeom>
        </p:spPr>
      </p:pic>
      <p:pic>
        <p:nvPicPr>
          <p:cNvPr id="6" name="Paveikslėlis 5"/>
          <p:cNvPicPr>
            <a:picLocks noChangeAspect="1"/>
          </p:cNvPicPr>
          <p:nvPr/>
        </p:nvPicPr>
        <p:blipFill>
          <a:blip r:embed="rId5"/>
          <a:stretch>
            <a:fillRect/>
          </a:stretch>
        </p:blipFill>
        <p:spPr>
          <a:xfrm>
            <a:off x="6681155" y="404598"/>
            <a:ext cx="819131" cy="1095142"/>
          </a:xfrm>
          <a:prstGeom prst="rect">
            <a:avLst/>
          </a:prstGeom>
        </p:spPr>
      </p:pic>
      <p:pic>
        <p:nvPicPr>
          <p:cNvPr id="7" name="Paveikslėlis 6"/>
          <p:cNvPicPr>
            <a:picLocks noChangeAspect="1"/>
          </p:cNvPicPr>
          <p:nvPr/>
        </p:nvPicPr>
        <p:blipFill>
          <a:blip r:embed="rId6"/>
          <a:stretch>
            <a:fillRect/>
          </a:stretch>
        </p:blipFill>
        <p:spPr>
          <a:xfrm>
            <a:off x="7837554" y="546846"/>
            <a:ext cx="1357289" cy="976903"/>
          </a:xfrm>
          <a:prstGeom prst="rect">
            <a:avLst/>
          </a:prstGeom>
        </p:spPr>
      </p:pic>
    </p:spTree>
    <p:extLst>
      <p:ext uri="{BB962C8B-B14F-4D97-AF65-F5344CB8AC3E}">
        <p14:creationId xmlns:p14="http://schemas.microsoft.com/office/powerpoint/2010/main" val="17479294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9822873" cy="1100420"/>
          </a:xfrm>
        </p:spPr>
        <p:txBody>
          <a:bodyPr>
            <a:normAutofit fontScale="90000"/>
          </a:bodyPr>
          <a:lstStyle/>
          <a:p>
            <a:pPr algn="ctr"/>
            <a:r>
              <a:rPr lang="lt-LT" b="1" dirty="0">
                <a:solidFill>
                  <a:srgbClr val="90C226">
                    <a:lumMod val="50000"/>
                  </a:srgbClr>
                </a:solidFill>
                <a:latin typeface="Times New Roman" panose="02020603050405020304" pitchFamily="18" charset="0"/>
                <a:cs typeface="Times New Roman" panose="02020603050405020304" pitchFamily="18" charset="0"/>
              </a:rPr>
              <a:t>„Kaimo gyventojų sutelktumo skatinimas“ </a:t>
            </a:r>
            <a:r>
              <a:rPr lang="lt-LT" b="1" dirty="0" smtClean="0">
                <a:solidFill>
                  <a:srgbClr val="90C226">
                    <a:lumMod val="50000"/>
                  </a:srgbClr>
                </a:solidFill>
                <a:latin typeface="Times New Roman" panose="02020603050405020304" pitchFamily="18" charset="0"/>
                <a:cs typeface="Times New Roman" panose="02020603050405020304" pitchFamily="18" charset="0"/>
              </a:rPr>
              <a:t>(7)</a:t>
            </a:r>
            <a:r>
              <a:rPr lang="lt-LT" b="1" dirty="0">
                <a:solidFill>
                  <a:srgbClr val="90C226"/>
                </a:solidFill>
              </a:rPr>
              <a:t/>
            </a:r>
            <a:br>
              <a:rPr lang="lt-LT" b="1" dirty="0">
                <a:solidFill>
                  <a:srgbClr val="90C226"/>
                </a:solidFill>
              </a:rPr>
            </a:br>
            <a:r>
              <a:rPr lang="lt-LT" b="1" dirty="0"/>
              <a:t/>
            </a:r>
            <a:br>
              <a:rPr lang="lt-LT" b="1" dirty="0"/>
            </a:br>
            <a:endParaRPr lang="lt-LT" dirty="0"/>
          </a:p>
        </p:txBody>
      </p:sp>
      <p:sp>
        <p:nvSpPr>
          <p:cNvPr id="3" name="Turinio vietos rezervavimo ženklas 2"/>
          <p:cNvSpPr>
            <a:spLocks noGrp="1"/>
          </p:cNvSpPr>
          <p:nvPr>
            <p:ph idx="1"/>
          </p:nvPr>
        </p:nvSpPr>
        <p:spPr>
          <a:xfrm>
            <a:off x="572096" y="1043189"/>
            <a:ext cx="10516614" cy="5814811"/>
          </a:xfrm>
        </p:spPr>
        <p:txBody>
          <a:bodyPr>
            <a:normAutofit fontScale="70000" lnSpcReduction="20000"/>
          </a:bodyPr>
          <a:lstStyle/>
          <a:p>
            <a:pPr marL="0" indent="0">
              <a:buNone/>
            </a:pPr>
            <a:r>
              <a:rPr lang="lt-LT" sz="4100" u="sng" dirty="0">
                <a:solidFill>
                  <a:schemeClr val="tx1"/>
                </a:solidFill>
                <a:latin typeface="Times New Roman" panose="02020603050405020304" pitchFamily="18" charset="0"/>
                <a:cs typeface="Times New Roman" panose="02020603050405020304" pitchFamily="18" charset="0"/>
              </a:rPr>
              <a:t>Tinkamos išlaidos:</a:t>
            </a:r>
            <a:endParaRPr lang="lt-LT" sz="4100" dirty="0">
              <a:solidFill>
                <a:schemeClr val="tx1"/>
              </a:solidFill>
              <a:latin typeface="Times New Roman" panose="02020603050405020304" pitchFamily="18" charset="0"/>
              <a:cs typeface="Times New Roman" panose="02020603050405020304" pitchFamily="18" charset="0"/>
            </a:endParaRPr>
          </a:p>
          <a:p>
            <a:pPr marL="0" indent="0">
              <a:buNone/>
            </a:pPr>
            <a:r>
              <a:rPr lang="lt-LT" sz="4100" dirty="0" smtClean="0">
                <a:solidFill>
                  <a:schemeClr val="tx1"/>
                </a:solidFill>
                <a:latin typeface="Times New Roman" panose="02020603050405020304" pitchFamily="18" charset="0"/>
                <a:cs typeface="Times New Roman" panose="02020603050405020304" pitchFamily="18" charset="0"/>
              </a:rPr>
              <a:t>* naujų </a:t>
            </a:r>
            <a:r>
              <a:rPr lang="lt-LT" sz="4100" dirty="0">
                <a:solidFill>
                  <a:schemeClr val="tx1"/>
                </a:solidFill>
                <a:latin typeface="Times New Roman" panose="02020603050405020304" pitchFamily="18" charset="0"/>
                <a:cs typeface="Times New Roman" panose="02020603050405020304" pitchFamily="18" charset="0"/>
              </a:rPr>
              <a:t>prekių įsigijimo (įrangos, įrenginių, įrankių, mechanizmų, baldų, kitos įrangos, kompiuterinės įrangos ir programų, kitos elektroninės, skaitmeninės technikos, kitų prekių, tiesiogiai susijusių su vietos projekto įgyvendinimu, įsigijimo išlaidos);</a:t>
            </a:r>
          </a:p>
          <a:p>
            <a:pPr marL="0" indent="0">
              <a:buNone/>
            </a:pPr>
            <a:r>
              <a:rPr lang="lt-LT" sz="4100" dirty="0" smtClean="0">
                <a:solidFill>
                  <a:schemeClr val="tx1"/>
                </a:solidFill>
                <a:latin typeface="Times New Roman" panose="02020603050405020304" pitchFamily="18" charset="0"/>
                <a:cs typeface="Times New Roman" panose="02020603050405020304" pitchFamily="18" charset="0"/>
              </a:rPr>
              <a:t>* paslaugų </a:t>
            </a:r>
            <a:r>
              <a:rPr lang="lt-LT" sz="4100" dirty="0">
                <a:solidFill>
                  <a:schemeClr val="tx1"/>
                </a:solidFill>
                <a:latin typeface="Times New Roman" panose="02020603050405020304" pitchFamily="18" charset="0"/>
                <a:cs typeface="Times New Roman" panose="02020603050405020304" pitchFamily="18" charset="0"/>
              </a:rPr>
              <a:t>įsigijimo išlaidos (paslaugų, tiesiogiai susijusių su projekto veiklomis, įsigijimo išlaidos; su įsigytos įrangos (įrenginių, kito turto) paruošimu naudoti susijusios išlaidos (pvz., išbandymo, apmokymo naudotis ir pan.);</a:t>
            </a:r>
          </a:p>
          <a:p>
            <a:pPr marL="0" indent="0">
              <a:buNone/>
            </a:pPr>
            <a:r>
              <a:rPr lang="lt-LT" sz="4100" dirty="0" smtClean="0">
                <a:solidFill>
                  <a:schemeClr val="tx1"/>
                </a:solidFill>
                <a:latin typeface="Times New Roman" panose="02020603050405020304" pitchFamily="18" charset="0"/>
                <a:cs typeface="Times New Roman" panose="02020603050405020304" pitchFamily="18" charset="0"/>
              </a:rPr>
              <a:t>* bendrosios </a:t>
            </a:r>
            <a:r>
              <a:rPr lang="lt-LT" sz="4100" dirty="0">
                <a:solidFill>
                  <a:schemeClr val="tx1"/>
                </a:solidFill>
                <a:latin typeface="Times New Roman" panose="02020603050405020304" pitchFamily="18" charset="0"/>
                <a:cs typeface="Times New Roman" panose="02020603050405020304" pitchFamily="18" charset="0"/>
              </a:rPr>
              <a:t>išlaidos (vietos projekto viešinimo išlaidos);</a:t>
            </a:r>
          </a:p>
          <a:p>
            <a:pPr marL="0" indent="0">
              <a:buNone/>
            </a:pPr>
            <a:r>
              <a:rPr lang="lt-LT" sz="4100" dirty="0" smtClean="0">
                <a:solidFill>
                  <a:schemeClr val="tx1"/>
                </a:solidFill>
                <a:latin typeface="Times New Roman" panose="02020603050405020304" pitchFamily="18" charset="0"/>
                <a:cs typeface="Times New Roman" panose="02020603050405020304" pitchFamily="18" charset="0"/>
              </a:rPr>
              <a:t>* pridėtinės </a:t>
            </a:r>
            <a:r>
              <a:rPr lang="lt-LT" sz="4100" dirty="0">
                <a:solidFill>
                  <a:schemeClr val="tx1"/>
                </a:solidFill>
                <a:latin typeface="Times New Roman" panose="02020603050405020304" pitchFamily="18" charset="0"/>
                <a:cs typeface="Times New Roman" panose="02020603050405020304" pitchFamily="18" charset="0"/>
              </a:rPr>
              <a:t>vertės mokestis (PVM, kurio vietos projekto vykdytojas pagal LR pridėtinės vertės mokesčio įstatymą neturi ar negalėtų turėti galimybės įtraukti į PVM atskaitą</a:t>
            </a:r>
            <a:r>
              <a:rPr lang="lt-LT" sz="41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lt-LT" sz="4100" dirty="0" smtClean="0">
                <a:solidFill>
                  <a:schemeClr val="tx1"/>
                </a:solidFill>
                <a:latin typeface="Times New Roman" panose="02020603050405020304" pitchFamily="18" charset="0"/>
                <a:cs typeface="Times New Roman" panose="02020603050405020304" pitchFamily="18" charset="0"/>
              </a:rPr>
              <a:t>* nuosavas </a:t>
            </a:r>
            <a:r>
              <a:rPr lang="lt-LT" sz="4100" dirty="0">
                <a:solidFill>
                  <a:schemeClr val="tx1"/>
                </a:solidFill>
                <a:latin typeface="Times New Roman" panose="02020603050405020304" pitchFamily="18" charset="0"/>
                <a:cs typeface="Times New Roman" panose="02020603050405020304" pitchFamily="18" charset="0"/>
              </a:rPr>
              <a:t>indėlis (savanoriškas darbas</a:t>
            </a:r>
            <a:r>
              <a:rPr lang="lt-LT" sz="4100" dirty="0" smtClean="0">
                <a:solidFill>
                  <a:schemeClr val="tx1"/>
                </a:solidFill>
                <a:latin typeface="Times New Roman" panose="02020603050405020304" pitchFamily="18" charset="0"/>
                <a:cs typeface="Times New Roman" panose="02020603050405020304" pitchFamily="18" charset="0"/>
              </a:rPr>
              <a:t>).</a:t>
            </a:r>
            <a:endParaRPr lang="lt-LT" sz="4100" dirty="0">
              <a:solidFill>
                <a:schemeClr val="tx1"/>
              </a:solidFill>
              <a:latin typeface="Times New Roman" panose="02020603050405020304" pitchFamily="18" charset="0"/>
              <a:cs typeface="Times New Roman" panose="02020603050405020304" pitchFamily="18" charset="0"/>
            </a:endParaRPr>
          </a:p>
          <a:p>
            <a:pPr>
              <a:buFont typeface="Arial" panose="020B0604020202020204" pitchFamily="34" charset="0"/>
              <a:buChar char="•"/>
            </a:pPr>
            <a:endParaRPr lang="lt-LT" sz="3200" dirty="0">
              <a:latin typeface="Times New Roman" panose="02020603050405020304" pitchFamily="18" charset="0"/>
              <a:cs typeface="Times New Roman" panose="02020603050405020304" pitchFamily="18" charset="0"/>
            </a:endParaRPr>
          </a:p>
          <a:p>
            <a:pPr marL="0" indent="0">
              <a:buNone/>
            </a:pPr>
            <a:endParaRPr lang="lt-LT" sz="1800" dirty="0"/>
          </a:p>
          <a:p>
            <a:pPr marL="0" indent="0">
              <a:buNone/>
            </a:pPr>
            <a:endParaRPr lang="lt-LT" sz="1800" dirty="0"/>
          </a:p>
        </p:txBody>
      </p:sp>
      <p:sp>
        <p:nvSpPr>
          <p:cNvPr id="5" name="Slide Number Placeholder 4"/>
          <p:cNvSpPr>
            <a:spLocks noGrp="1"/>
          </p:cNvSpPr>
          <p:nvPr>
            <p:ph type="sldNum" sz="quarter" idx="12"/>
          </p:nvPr>
        </p:nvSpPr>
        <p:spPr/>
        <p:txBody>
          <a:bodyPr/>
          <a:lstStyle/>
          <a:p>
            <a:fld id="{0EFD201C-6DEC-4D5C-9BD6-E0E16F1BDEA6}" type="slidenum">
              <a:rPr lang="lt-LT" smtClean="0"/>
              <a:t>10</a:t>
            </a:fld>
            <a:endParaRPr lang="lt-LT"/>
          </a:p>
        </p:txBody>
      </p:sp>
      <p:pic>
        <p:nvPicPr>
          <p:cNvPr id="4" name="Picture 3"/>
          <p:cNvPicPr>
            <a:picLocks noChangeAspect="1"/>
          </p:cNvPicPr>
          <p:nvPr/>
        </p:nvPicPr>
        <p:blipFill>
          <a:blip r:embed="rId3"/>
          <a:stretch>
            <a:fillRect/>
          </a:stretch>
        </p:blipFill>
        <p:spPr>
          <a:xfrm>
            <a:off x="10927177" y="486819"/>
            <a:ext cx="957155" cy="688908"/>
          </a:xfrm>
          <a:prstGeom prst="rect">
            <a:avLst/>
          </a:prstGeom>
        </p:spPr>
      </p:pic>
    </p:spTree>
    <p:extLst>
      <p:ext uri="{BB962C8B-B14F-4D97-AF65-F5344CB8AC3E}">
        <p14:creationId xmlns:p14="http://schemas.microsoft.com/office/powerpoint/2010/main" val="4071349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1" y="365126"/>
            <a:ext cx="9400503" cy="1090188"/>
          </a:xfrm>
        </p:spPr>
        <p:txBody>
          <a:bodyPr>
            <a:normAutofit/>
          </a:bodyPr>
          <a:lstStyle/>
          <a:p>
            <a:pPr algn="ctr"/>
            <a:r>
              <a:rPr lang="lt-LT" sz="3200" b="1" dirty="0" smtClean="0">
                <a:solidFill>
                  <a:srgbClr val="90C226">
                    <a:lumMod val="50000"/>
                  </a:srgbClr>
                </a:solidFill>
                <a:latin typeface="Times New Roman" panose="02020603050405020304" pitchFamily="18" charset="0"/>
                <a:cs typeface="Times New Roman" panose="02020603050405020304" pitchFamily="18" charset="0"/>
              </a:rPr>
              <a:t>„</a:t>
            </a: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(1)</a:t>
            </a:r>
            <a:endParaRPr lang="lt-LT" dirty="0"/>
          </a:p>
        </p:txBody>
      </p:sp>
      <p:sp>
        <p:nvSpPr>
          <p:cNvPr id="3" name="Turinio vietos rezervavimo ženklas 2"/>
          <p:cNvSpPr>
            <a:spLocks noGrp="1"/>
          </p:cNvSpPr>
          <p:nvPr>
            <p:ph idx="1"/>
          </p:nvPr>
        </p:nvSpPr>
        <p:spPr>
          <a:xfrm>
            <a:off x="838199" y="1455312"/>
            <a:ext cx="10396646" cy="5402688"/>
          </a:xfrm>
        </p:spPr>
        <p:txBody>
          <a:bodyPr>
            <a:normAutofit fontScale="40000" lnSpcReduction="20000"/>
          </a:bodyPr>
          <a:lstStyle/>
          <a:p>
            <a:pPr marL="0" indent="0">
              <a:lnSpc>
                <a:spcPct val="120000"/>
              </a:lnSpc>
              <a:spcBef>
                <a:spcPts val="0"/>
              </a:spcBef>
              <a:buNone/>
            </a:pPr>
            <a:r>
              <a:rPr lang="lt-LT" sz="6500" u="sng" dirty="0">
                <a:solidFill>
                  <a:prstClr val="black"/>
                </a:solidFill>
                <a:latin typeface="Times New Roman" panose="02020603050405020304" pitchFamily="18" charset="0"/>
                <a:cs typeface="Times New Roman" panose="02020603050405020304" pitchFamily="18" charset="0"/>
              </a:rPr>
              <a:t>Remiamos veiklos</a:t>
            </a:r>
            <a:r>
              <a:rPr lang="lt-LT" sz="6500" dirty="0" smtClean="0">
                <a:solidFill>
                  <a:prstClr val="black"/>
                </a:solidFill>
                <a:latin typeface="Times New Roman" panose="02020603050405020304" pitchFamily="18" charset="0"/>
                <a:cs typeface="Times New Roman" panose="02020603050405020304" pitchFamily="18" charset="0"/>
              </a:rPr>
              <a:t>:</a:t>
            </a:r>
          </a:p>
          <a:p>
            <a:pPr marL="0" indent="0">
              <a:lnSpc>
                <a:spcPct val="120000"/>
              </a:lnSpc>
              <a:spcBef>
                <a:spcPts val="0"/>
              </a:spcBef>
              <a:buNone/>
            </a:pPr>
            <a:r>
              <a:rPr lang="lt-LT" sz="6500" dirty="0">
                <a:solidFill>
                  <a:prstClr val="black"/>
                </a:solidFill>
                <a:latin typeface="Times New Roman" panose="02020603050405020304" pitchFamily="18" charset="0"/>
                <a:cs typeface="Times New Roman" panose="02020603050405020304" pitchFamily="18" charset="0"/>
              </a:rPr>
              <a:t>1. </a:t>
            </a:r>
            <a:r>
              <a:rPr lang="lt-LT" sz="6500" dirty="0" smtClean="0">
                <a:solidFill>
                  <a:prstClr val="black"/>
                </a:solidFill>
                <a:latin typeface="Times New Roman" panose="02020603050405020304" pitchFamily="18" charset="0"/>
                <a:cs typeface="Times New Roman" panose="02020603050405020304" pitchFamily="18" charset="0"/>
              </a:rPr>
              <a:t>Visuomeninės </a:t>
            </a:r>
            <a:r>
              <a:rPr lang="lt-LT" sz="6500" dirty="0">
                <a:solidFill>
                  <a:prstClr val="black"/>
                </a:solidFill>
                <a:latin typeface="Times New Roman" panose="02020603050405020304" pitchFamily="18" charset="0"/>
                <a:cs typeface="Times New Roman" panose="02020603050405020304" pitchFamily="18" charset="0"/>
              </a:rPr>
              <a:t>paskirties pastatų (išskyrus privačios nuosavybės teise valdomus pastatus), rekonstravimas, kapitalinis remontas ir pritaikymas kaimo bendruomenės poreikiams, ekonominei, socialinei, kultūrinei veiklai; Remiama veikla taip pat yra statybos darbai, nurodyti Statybos techninio reglamento STR 1.01.08:2002 „Statinio statybos rūšys“, patvirtinto Lietuvos Respublikos aplinkos ministro 2002 m. gruodžio 5 d. įsakymu Nr. 622 „Dėl statybos techninio reglamento STR 1.01.08:2002 „Statinio statybos rūšys“ patvirtinimo“ 12.1.–12.11 papunkčiuose;</a:t>
            </a:r>
          </a:p>
          <a:p>
            <a:pPr marL="0" indent="0">
              <a:lnSpc>
                <a:spcPct val="120000"/>
              </a:lnSpc>
              <a:spcBef>
                <a:spcPts val="0"/>
              </a:spcBef>
              <a:buNone/>
            </a:pPr>
            <a:r>
              <a:rPr lang="lt-LT" sz="6500" dirty="0">
                <a:solidFill>
                  <a:prstClr val="black"/>
                </a:solidFill>
                <a:latin typeface="Times New Roman" panose="02020603050405020304" pitchFamily="18" charset="0"/>
                <a:cs typeface="Times New Roman" panose="02020603050405020304" pitchFamily="18" charset="0"/>
              </a:rPr>
              <a:t>2. Viešųjų poilsio, sporto, laisvalaikio, rekreacinės ir kitos paskirties inžinerinių statinių (pvz., nedidelės sporto aikštelės, lauko treniruoklių aikštelės, persirengimo kabinos, vaikų žaidimo aikštelės) įrengimas ar esamų sutvarkymas;</a:t>
            </a:r>
          </a:p>
          <a:p>
            <a:pPr marL="0" indent="0">
              <a:buNone/>
            </a:pPr>
            <a:endParaRPr lang="lt-LT" sz="1800" dirty="0"/>
          </a:p>
          <a:p>
            <a:pPr marL="0" indent="0">
              <a:buNone/>
            </a:pPr>
            <a:endParaRPr lang="lt-LT" sz="2000" b="1" dirty="0">
              <a:latin typeface="Times New Roman" panose="02020603050405020304" pitchFamily="18" charset="0"/>
              <a:cs typeface="Times New Roman" panose="02020603050405020304" pitchFamily="18" charset="0"/>
            </a:endParaRPr>
          </a:p>
        </p:txBody>
      </p:sp>
      <p:sp>
        <p:nvSpPr>
          <p:cNvPr id="5" name="Slide Number Placeholder 4"/>
          <p:cNvSpPr>
            <a:spLocks noGrp="1"/>
          </p:cNvSpPr>
          <p:nvPr>
            <p:ph type="sldNum" sz="quarter" idx="12"/>
          </p:nvPr>
        </p:nvSpPr>
        <p:spPr/>
        <p:txBody>
          <a:bodyPr/>
          <a:lstStyle/>
          <a:p>
            <a:fld id="{0EFD201C-6DEC-4D5C-9BD6-E0E16F1BDEA6}" type="slidenum">
              <a:rPr lang="lt-LT" smtClean="0"/>
              <a:t>11</a:t>
            </a:fld>
            <a:endParaRPr lang="lt-LT"/>
          </a:p>
        </p:txBody>
      </p:sp>
      <p:pic>
        <p:nvPicPr>
          <p:cNvPr id="4" name="Picture 3"/>
          <p:cNvPicPr>
            <a:picLocks noChangeAspect="1"/>
          </p:cNvPicPr>
          <p:nvPr/>
        </p:nvPicPr>
        <p:blipFill>
          <a:blip r:embed="rId2"/>
          <a:stretch>
            <a:fillRect/>
          </a:stretch>
        </p:blipFill>
        <p:spPr>
          <a:xfrm>
            <a:off x="11234845" y="565765"/>
            <a:ext cx="957155" cy="688908"/>
          </a:xfrm>
          <a:prstGeom prst="rect">
            <a:avLst/>
          </a:prstGeom>
        </p:spPr>
      </p:pic>
    </p:spTree>
    <p:extLst>
      <p:ext uri="{BB962C8B-B14F-4D97-AF65-F5344CB8AC3E}">
        <p14:creationId xmlns:p14="http://schemas.microsoft.com/office/powerpoint/2010/main" val="1463981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260970"/>
            <a:ext cx="8872470" cy="1325563"/>
          </a:xfrm>
        </p:spPr>
        <p:txBody>
          <a:bodyPr>
            <a:noAutofit/>
          </a:bodyPr>
          <a:lstStyle/>
          <a:p>
            <a:pPr marL="0" indent="0"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(2)</a:t>
            </a:r>
            <a:r>
              <a:rPr lang="lt-LT" sz="3200" b="1" dirty="0"/>
              <a:t/>
            </a:r>
            <a:br>
              <a:rPr lang="lt-LT" sz="3200" b="1" dirty="0"/>
            </a:br>
            <a:endParaRPr lang="lt-LT" sz="3200" dirty="0"/>
          </a:p>
        </p:txBody>
      </p:sp>
      <p:sp>
        <p:nvSpPr>
          <p:cNvPr id="3" name="Turinio vietos rezervavimo ženklas 2"/>
          <p:cNvSpPr>
            <a:spLocks noGrp="1"/>
          </p:cNvSpPr>
          <p:nvPr>
            <p:ph idx="1"/>
          </p:nvPr>
        </p:nvSpPr>
        <p:spPr>
          <a:xfrm>
            <a:off x="838200" y="1352282"/>
            <a:ext cx="10044448" cy="5280338"/>
          </a:xfrm>
        </p:spPr>
        <p:txBody>
          <a:bodyPr>
            <a:noAutofit/>
          </a:bodyPr>
          <a:lstStyle/>
          <a:p>
            <a:pPr marL="0" indent="0">
              <a:spcBef>
                <a:spcPts val="0"/>
              </a:spcBef>
              <a:buNone/>
            </a:pPr>
            <a:r>
              <a:rPr lang="lt-LT" sz="3100" dirty="0">
                <a:solidFill>
                  <a:schemeClr val="tx1"/>
                </a:solidFill>
                <a:latin typeface="Times New Roman" panose="02020603050405020304" pitchFamily="18" charset="0"/>
                <a:cs typeface="Times New Roman" panose="02020603050405020304" pitchFamily="18" charset="0"/>
              </a:rPr>
              <a:t>3. Mažųjų architektūros elementų (pvz. lauko suoliukai, stacionarūs dviračių stovai, medžių apsaugos, lauko vazonai ir pan.) sukūrimas ir atnaujinimas, meno kūrinių, skulptūrų, statulų, esančių tvarkomame objekte, atnaujinimas (šios išlaidos gali sudaryti ne daugiau kaip 5 proc. visų tinkamų finansuoti projekto išlaidų);</a:t>
            </a:r>
          </a:p>
          <a:p>
            <a:pPr marL="0" indent="0">
              <a:spcBef>
                <a:spcPts val="0"/>
              </a:spcBef>
              <a:buNone/>
            </a:pPr>
            <a:r>
              <a:rPr lang="lt-LT" sz="3100" dirty="0">
                <a:solidFill>
                  <a:schemeClr val="tx1"/>
                </a:solidFill>
                <a:latin typeface="Times New Roman" panose="02020603050405020304" pitchFamily="18" charset="0"/>
                <a:cs typeface="Times New Roman" panose="02020603050405020304" pitchFamily="18" charset="0"/>
              </a:rPr>
              <a:t>4. Kitų atvirų viešųjų erdvių sutvarkymas ir (arba) sukūrimas, pritaikant jas kaimo bendruomenės poreikiams, ekonominei, socialinei, kultūrinei veiklai, laisvalaikiui ir siekiant skatinti kaimo vietovėse ekonominę plėtrą, socialinę </a:t>
            </a:r>
            <a:r>
              <a:rPr lang="lt-LT" sz="3100" dirty="0" err="1">
                <a:solidFill>
                  <a:schemeClr val="tx1"/>
                </a:solidFill>
                <a:latin typeface="Times New Roman" panose="02020603050405020304" pitchFamily="18" charset="0"/>
                <a:cs typeface="Times New Roman" panose="02020603050405020304" pitchFamily="18" charset="0"/>
              </a:rPr>
              <a:t>įtrauktį</a:t>
            </a:r>
            <a:r>
              <a:rPr lang="lt-LT" sz="3100" dirty="0">
                <a:solidFill>
                  <a:schemeClr val="tx1"/>
                </a:solidFill>
                <a:latin typeface="Times New Roman" panose="02020603050405020304" pitchFamily="18" charset="0"/>
                <a:cs typeface="Times New Roman" panose="02020603050405020304" pitchFamily="18" charset="0"/>
              </a:rPr>
              <a:t> ir skurdo mažinimą.</a:t>
            </a:r>
          </a:p>
          <a:p>
            <a:pPr marL="0" indent="0">
              <a:buNone/>
            </a:pPr>
            <a:endParaRPr lang="lt-LT" sz="3200" dirty="0" smtClean="0"/>
          </a:p>
          <a:p>
            <a:pPr marL="0" indent="0">
              <a:buNone/>
            </a:pPr>
            <a:endParaRPr lang="lt-LT" sz="3200" dirty="0"/>
          </a:p>
          <a:p>
            <a:pPr marL="0" indent="0">
              <a:buNone/>
            </a:pPr>
            <a:endParaRPr lang="lt-LT" sz="3200" b="1" dirty="0" smtClean="0"/>
          </a:p>
          <a:p>
            <a:pPr marL="0" indent="0">
              <a:buNone/>
            </a:pPr>
            <a:endParaRPr lang="lt-LT" sz="3200" b="1" dirty="0"/>
          </a:p>
        </p:txBody>
      </p:sp>
      <p:sp>
        <p:nvSpPr>
          <p:cNvPr id="5" name="Slide Number Placeholder 4"/>
          <p:cNvSpPr>
            <a:spLocks noGrp="1"/>
          </p:cNvSpPr>
          <p:nvPr>
            <p:ph type="sldNum" sz="quarter" idx="12"/>
          </p:nvPr>
        </p:nvSpPr>
        <p:spPr/>
        <p:txBody>
          <a:bodyPr/>
          <a:lstStyle/>
          <a:p>
            <a:fld id="{0EFD201C-6DEC-4D5C-9BD6-E0E16F1BDEA6}" type="slidenum">
              <a:rPr lang="lt-LT" smtClean="0"/>
              <a:t>12</a:t>
            </a:fld>
            <a:endParaRPr lang="lt-LT"/>
          </a:p>
        </p:txBody>
      </p:sp>
      <p:pic>
        <p:nvPicPr>
          <p:cNvPr id="4" name="Picture 3"/>
          <p:cNvPicPr>
            <a:picLocks noChangeAspect="1"/>
          </p:cNvPicPr>
          <p:nvPr/>
        </p:nvPicPr>
        <p:blipFill>
          <a:blip r:embed="rId2"/>
          <a:stretch>
            <a:fillRect/>
          </a:stretch>
        </p:blipFill>
        <p:spPr>
          <a:xfrm>
            <a:off x="11114213" y="518539"/>
            <a:ext cx="957155" cy="688908"/>
          </a:xfrm>
          <a:prstGeom prst="rect">
            <a:avLst/>
          </a:prstGeom>
        </p:spPr>
      </p:pic>
    </p:spTree>
    <p:extLst>
      <p:ext uri="{BB962C8B-B14F-4D97-AF65-F5344CB8AC3E}">
        <p14:creationId xmlns:p14="http://schemas.microsoft.com/office/powerpoint/2010/main" val="2387944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1" y="365126"/>
            <a:ext cx="9284594" cy="1206098"/>
          </a:xfrm>
        </p:spPr>
        <p:txBody>
          <a:bodyPr>
            <a:normAutofit fontScale="90000"/>
          </a:bodyPr>
          <a:lstStyle/>
          <a:p>
            <a:pPr algn="ctr"/>
            <a:r>
              <a:rPr lang="lt-LT"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b="1" dirty="0" smtClean="0">
                <a:solidFill>
                  <a:srgbClr val="90C226">
                    <a:lumMod val="50000"/>
                  </a:srgbClr>
                </a:solidFill>
                <a:latin typeface="Times New Roman" panose="02020603050405020304" pitchFamily="18" charset="0"/>
                <a:cs typeface="Times New Roman" panose="02020603050405020304" pitchFamily="18" charset="0"/>
              </a:rPr>
              <a:t>(3)</a:t>
            </a:r>
            <a:r>
              <a:rPr lang="lt-LT" sz="3200" b="1" dirty="0">
                <a:solidFill>
                  <a:srgbClr val="90C226"/>
                </a:solidFill>
              </a:rPr>
              <a:t/>
            </a:r>
            <a:br>
              <a:rPr lang="lt-LT" sz="3200" b="1" dirty="0">
                <a:solidFill>
                  <a:srgbClr val="90C226"/>
                </a:solidFill>
              </a:rPr>
            </a:br>
            <a:endParaRPr lang="lt-LT" dirty="0"/>
          </a:p>
        </p:txBody>
      </p:sp>
      <p:sp>
        <p:nvSpPr>
          <p:cNvPr id="3" name="Turinio vietos rezervavimo ženklas 2"/>
          <p:cNvSpPr>
            <a:spLocks noGrp="1"/>
          </p:cNvSpPr>
          <p:nvPr>
            <p:ph idx="1"/>
          </p:nvPr>
        </p:nvSpPr>
        <p:spPr>
          <a:xfrm>
            <a:off x="838200" y="1390918"/>
            <a:ext cx="9989127" cy="5164428"/>
          </a:xfrm>
        </p:spPr>
        <p:txBody>
          <a:bodyPr>
            <a:normAutofit/>
          </a:bodyPr>
          <a:lstStyle/>
          <a:p>
            <a:pPr marL="0" indent="0">
              <a:spcBef>
                <a:spcPts val="0"/>
              </a:spcBef>
              <a:buNone/>
            </a:pPr>
            <a:r>
              <a:rPr lang="lt-LT" sz="3200" u="sng" dirty="0" smtClean="0">
                <a:solidFill>
                  <a:prstClr val="black"/>
                </a:solidFill>
                <a:latin typeface="Times New Roman" panose="02020603050405020304" pitchFamily="18" charset="0"/>
                <a:cs typeface="Times New Roman" panose="02020603050405020304" pitchFamily="18" charset="0"/>
              </a:rPr>
              <a:t>Tinkami </a:t>
            </a:r>
            <a:r>
              <a:rPr lang="lt-LT" sz="3200" u="sng" dirty="0">
                <a:solidFill>
                  <a:prstClr val="black"/>
                </a:solidFill>
                <a:latin typeface="Times New Roman" panose="02020603050405020304" pitchFamily="18" charset="0"/>
                <a:cs typeface="Times New Roman" panose="02020603050405020304" pitchFamily="18" charset="0"/>
              </a:rPr>
              <a:t>vietos projektų vykdytojai</a:t>
            </a:r>
            <a:r>
              <a:rPr lang="lt-LT" sz="3200" dirty="0" smtClean="0">
                <a:solidFill>
                  <a:prstClr val="black"/>
                </a:solidFill>
                <a:latin typeface="Times New Roman" panose="02020603050405020304" pitchFamily="18" charset="0"/>
                <a:cs typeface="Times New Roman" panose="02020603050405020304" pitchFamily="18" charset="0"/>
              </a:rPr>
              <a:t>: </a:t>
            </a:r>
            <a:r>
              <a:rPr lang="lt-LT"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Viešieji pelno nesiekiantys juridiniai asmenys, registruoti pagal LR Asociacijų, LR Viešųjų įstaigų, LR Labdaros ir paramos fondų, LR Biudžetinių įstaigų įstatymus</a:t>
            </a:r>
            <a:endParaRPr lang="lt-LT" sz="3200" dirty="0">
              <a:solidFill>
                <a:schemeClr val="tx1"/>
              </a:solidFill>
              <a:latin typeface="Times New Roman" panose="02020603050405020304" pitchFamily="18" charset="0"/>
              <a:cs typeface="Times New Roman" panose="02020603050405020304" pitchFamily="18" charset="0"/>
            </a:endParaRPr>
          </a:p>
          <a:p>
            <a:pPr marL="0" lvl="0" indent="0" defTabSz="914400">
              <a:spcBef>
                <a:spcPts val="0"/>
              </a:spcBef>
              <a:buClrTx/>
              <a:buSzTx/>
              <a:buNone/>
            </a:pPr>
            <a:r>
              <a:rPr lang="lt-LT" sz="3200" u="sng" dirty="0">
                <a:solidFill>
                  <a:schemeClr val="tx1"/>
                </a:solidFill>
                <a:latin typeface="Times New Roman" panose="02020603050405020304" pitchFamily="18" charset="0"/>
                <a:cs typeface="Times New Roman" panose="02020603050405020304" pitchFamily="18" charset="0"/>
              </a:rPr>
              <a:t>Galimi partneriai: </a:t>
            </a:r>
            <a:endParaRPr lang="lt-LT" sz="3200" u="sng" dirty="0" smtClean="0">
              <a:solidFill>
                <a:schemeClr val="tx1"/>
              </a:solidFill>
              <a:latin typeface="Times New Roman" panose="02020603050405020304" pitchFamily="18" charset="0"/>
              <a:cs typeface="Times New Roman" panose="02020603050405020304" pitchFamily="18" charset="0"/>
            </a:endParaRPr>
          </a:p>
          <a:p>
            <a:pPr marL="0" indent="0" algn="just">
              <a:spcBef>
                <a:spcPts val="0"/>
              </a:spcBef>
              <a:buNone/>
            </a:pPr>
            <a:r>
              <a:rPr lang="lt-LT" sz="3200" dirty="0">
                <a:solidFill>
                  <a:schemeClr val="tx1"/>
                </a:solidFill>
                <a:latin typeface="Times New Roman" panose="02020603050405020304" pitchFamily="18" charset="0"/>
                <a:ea typeface="Times New Roman" panose="02020603050405020304" pitchFamily="18" charset="0"/>
              </a:rPr>
              <a:t>1) Viešieji pelno nesiekiantys juridiniai asmenys,</a:t>
            </a:r>
            <a:r>
              <a:rPr lang="lt-LT" sz="3600" dirty="0">
                <a:solidFill>
                  <a:schemeClr val="tx1"/>
                </a:solidFill>
                <a:latin typeface="Times New Roman" panose="02020603050405020304" pitchFamily="18" charset="0"/>
                <a:ea typeface="Times New Roman" panose="02020603050405020304" pitchFamily="18" charset="0"/>
              </a:rPr>
              <a:t> </a:t>
            </a:r>
            <a:r>
              <a:rPr lang="lt-LT" sz="3200" dirty="0">
                <a:solidFill>
                  <a:schemeClr val="tx1"/>
                </a:solidFill>
                <a:latin typeface="Times New Roman" panose="02020603050405020304" pitchFamily="18" charset="0"/>
                <a:ea typeface="Times New Roman" panose="02020603050405020304" pitchFamily="18" charset="0"/>
              </a:rPr>
              <a:t>registruoti pagal</a:t>
            </a:r>
            <a:r>
              <a:rPr lang="lt-LT" sz="3200" i="1" dirty="0">
                <a:solidFill>
                  <a:schemeClr val="tx1"/>
                </a:solidFill>
                <a:latin typeface="Times New Roman" panose="02020603050405020304" pitchFamily="18" charset="0"/>
                <a:ea typeface="Times New Roman" panose="02020603050405020304" pitchFamily="18" charset="0"/>
              </a:rPr>
              <a:t> </a:t>
            </a:r>
            <a:r>
              <a:rPr lang="lt-LT" sz="3200" dirty="0">
                <a:solidFill>
                  <a:schemeClr val="tx1"/>
                </a:solidFill>
                <a:latin typeface="Times New Roman" panose="02020603050405020304" pitchFamily="18" charset="0"/>
                <a:ea typeface="Times New Roman" panose="02020603050405020304" pitchFamily="18" charset="0"/>
              </a:rPr>
              <a:t>LR Asociacijų, LR Viešųjų įstaigų, LR Labdaros ir paramos fondų, LR Biudžetinių įstaigų įstatymus</a:t>
            </a:r>
            <a:r>
              <a:rPr lang="lt-LT" sz="3200" i="1" dirty="0">
                <a:solidFill>
                  <a:schemeClr val="tx1"/>
                </a:solidFill>
                <a:latin typeface="Times New Roman" panose="02020603050405020304" pitchFamily="18" charset="0"/>
                <a:ea typeface="Times New Roman" panose="02020603050405020304" pitchFamily="18" charset="0"/>
              </a:rPr>
              <a:t>.</a:t>
            </a:r>
            <a:endParaRPr lang="lt-LT" sz="3600" dirty="0">
              <a:solidFill>
                <a:schemeClr val="tx1"/>
              </a:solidFill>
              <a:latin typeface="Times New Roman" panose="02020603050405020304" pitchFamily="18" charset="0"/>
              <a:ea typeface="Times New Roman" panose="02020603050405020304" pitchFamily="18" charset="0"/>
            </a:endParaRPr>
          </a:p>
          <a:p>
            <a:pPr marL="0" indent="0" algn="just">
              <a:spcBef>
                <a:spcPts val="0"/>
              </a:spcBef>
              <a:buNone/>
            </a:pPr>
            <a:r>
              <a:rPr lang="lt-LT" sz="3200" dirty="0">
                <a:solidFill>
                  <a:schemeClr val="tx1"/>
                </a:solidFill>
                <a:latin typeface="Times New Roman" panose="02020603050405020304" pitchFamily="18" charset="0"/>
                <a:ea typeface="Times New Roman" panose="02020603050405020304" pitchFamily="18" charset="0"/>
              </a:rPr>
              <a:t>2) Privatūs juridiniai asmenys.</a:t>
            </a:r>
            <a:endParaRPr lang="lt-LT" sz="3600" dirty="0">
              <a:solidFill>
                <a:schemeClr val="tx1"/>
              </a:solidFill>
              <a:latin typeface="Times New Roman" panose="02020603050405020304" pitchFamily="18" charset="0"/>
              <a:ea typeface="Times New Roman" panose="02020603050405020304" pitchFamily="18" charset="0"/>
            </a:endParaRPr>
          </a:p>
          <a:p>
            <a:pPr marL="0" lvl="0" indent="0" defTabSz="914400">
              <a:spcBef>
                <a:spcPts val="0"/>
              </a:spcBef>
              <a:buClrTx/>
              <a:buSzTx/>
              <a:buNone/>
            </a:pPr>
            <a:endParaRPr lang="lt-LT" sz="3200" u="sng" dirty="0">
              <a:solidFill>
                <a:prstClr val="black"/>
              </a:solidFill>
              <a:latin typeface="Times New Roman" panose="02020603050405020304" pitchFamily="18" charset="0"/>
              <a:cs typeface="Times New Roman" panose="02020603050405020304" pitchFamily="18" charset="0"/>
            </a:endParaRPr>
          </a:p>
          <a:p>
            <a:pPr marL="0" indent="0">
              <a:buNone/>
            </a:pPr>
            <a:endParaRPr lang="lt-LT" sz="1800" dirty="0"/>
          </a:p>
        </p:txBody>
      </p:sp>
      <p:sp>
        <p:nvSpPr>
          <p:cNvPr id="5" name="Slide Number Placeholder 4"/>
          <p:cNvSpPr>
            <a:spLocks noGrp="1"/>
          </p:cNvSpPr>
          <p:nvPr>
            <p:ph type="sldNum" sz="quarter" idx="12"/>
          </p:nvPr>
        </p:nvSpPr>
        <p:spPr/>
        <p:txBody>
          <a:bodyPr/>
          <a:lstStyle/>
          <a:p>
            <a:fld id="{0EFD201C-6DEC-4D5C-9BD6-E0E16F1BDEA6}" type="slidenum">
              <a:rPr lang="lt-LT" smtClean="0"/>
              <a:t>13</a:t>
            </a:fld>
            <a:endParaRPr lang="lt-LT"/>
          </a:p>
        </p:txBody>
      </p:sp>
      <p:pic>
        <p:nvPicPr>
          <p:cNvPr id="4" name="Picture 3"/>
          <p:cNvPicPr>
            <a:picLocks noChangeAspect="1"/>
          </p:cNvPicPr>
          <p:nvPr/>
        </p:nvPicPr>
        <p:blipFill>
          <a:blip r:embed="rId2"/>
          <a:stretch>
            <a:fillRect/>
          </a:stretch>
        </p:blipFill>
        <p:spPr>
          <a:xfrm>
            <a:off x="10968740" y="443416"/>
            <a:ext cx="957155" cy="688908"/>
          </a:xfrm>
          <a:prstGeom prst="rect">
            <a:avLst/>
          </a:prstGeom>
        </p:spPr>
      </p:pic>
    </p:spTree>
    <p:extLst>
      <p:ext uri="{BB962C8B-B14F-4D97-AF65-F5344CB8AC3E}">
        <p14:creationId xmlns:p14="http://schemas.microsoft.com/office/powerpoint/2010/main" val="20313613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9147464" cy="1064429"/>
          </a:xfrm>
        </p:spPr>
        <p:txBody>
          <a:bodyPr>
            <a:normAutofit fontScale="90000"/>
          </a:bodyPr>
          <a:lstStyle/>
          <a:p>
            <a:pPr algn="ctr"/>
            <a:r>
              <a:rPr lang="lt-LT"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b="1" dirty="0" smtClean="0">
                <a:solidFill>
                  <a:srgbClr val="90C226">
                    <a:lumMod val="50000"/>
                  </a:srgbClr>
                </a:solidFill>
                <a:latin typeface="Times New Roman" panose="02020603050405020304" pitchFamily="18" charset="0"/>
                <a:cs typeface="Times New Roman" panose="02020603050405020304" pitchFamily="18" charset="0"/>
              </a:rPr>
              <a:t>(4)</a:t>
            </a:r>
            <a:r>
              <a:rPr lang="lt-LT" sz="3200" b="1" dirty="0">
                <a:solidFill>
                  <a:srgbClr val="90C226"/>
                </a:solidFill>
              </a:rPr>
              <a:t/>
            </a:r>
            <a:br>
              <a:rPr lang="lt-LT" sz="3200" b="1" dirty="0">
                <a:solidFill>
                  <a:srgbClr val="90C226"/>
                </a:solidFill>
              </a:rPr>
            </a:br>
            <a:endParaRPr lang="lt-LT" dirty="0"/>
          </a:p>
        </p:txBody>
      </p:sp>
      <p:sp>
        <p:nvSpPr>
          <p:cNvPr id="3" name="Turinio vietos rezervavimo ženklas 2"/>
          <p:cNvSpPr>
            <a:spLocks noGrp="1"/>
          </p:cNvSpPr>
          <p:nvPr>
            <p:ph idx="1"/>
          </p:nvPr>
        </p:nvSpPr>
        <p:spPr>
          <a:xfrm>
            <a:off x="838200" y="1429555"/>
            <a:ext cx="10515600" cy="4747408"/>
          </a:xfrm>
        </p:spPr>
        <p:txBody>
          <a:bodyPr>
            <a:normAutofit/>
          </a:bodyPr>
          <a:lstStyle/>
          <a:p>
            <a:pPr marL="0" indent="0">
              <a:buNone/>
            </a:pPr>
            <a:endParaRPr lang="lt-LT" sz="32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lt-LT" sz="3200" dirty="0" smtClean="0">
                <a:solidFill>
                  <a:schemeClr val="tx1"/>
                </a:solidFill>
                <a:latin typeface="Times New Roman" panose="02020603050405020304" pitchFamily="18" charset="0"/>
                <a:cs typeface="Times New Roman" panose="02020603050405020304" pitchFamily="18" charset="0"/>
              </a:rPr>
              <a:t>Didžiausia </a:t>
            </a:r>
            <a:r>
              <a:rPr lang="lt-LT" sz="3200" dirty="0">
                <a:solidFill>
                  <a:schemeClr val="tx1"/>
                </a:solidFill>
                <a:latin typeface="Times New Roman" panose="02020603050405020304" pitchFamily="18" charset="0"/>
                <a:cs typeface="Times New Roman" panose="02020603050405020304" pitchFamily="18" charset="0"/>
              </a:rPr>
              <a:t>lėšų vietos projektui paramos suma negali viršyti </a:t>
            </a:r>
            <a:r>
              <a:rPr lang="lt-LT" sz="3200" dirty="0" smtClean="0">
                <a:solidFill>
                  <a:schemeClr val="tx1"/>
                </a:solidFill>
                <a:latin typeface="Times New Roman" panose="02020603050405020304" pitchFamily="18" charset="0"/>
                <a:cs typeface="Times New Roman" panose="02020603050405020304" pitchFamily="18" charset="0"/>
              </a:rPr>
              <a:t>31.500,00 </a:t>
            </a:r>
            <a:r>
              <a:rPr lang="lt-LT" sz="3200" dirty="0" err="1">
                <a:solidFill>
                  <a:schemeClr val="tx1"/>
                </a:solidFill>
                <a:latin typeface="Times New Roman" panose="02020603050405020304" pitchFamily="18" charset="0"/>
                <a:cs typeface="Times New Roman" panose="02020603050405020304" pitchFamily="18" charset="0"/>
              </a:rPr>
              <a:t>Eur</a:t>
            </a:r>
            <a:r>
              <a:rPr lang="lt-LT" sz="3200" dirty="0">
                <a:solidFill>
                  <a:schemeClr val="tx1"/>
                </a:solidFill>
                <a:latin typeface="Times New Roman" panose="02020603050405020304" pitchFamily="18" charset="0"/>
                <a:cs typeface="Times New Roman" panose="02020603050405020304" pitchFamily="18" charset="0"/>
              </a:rPr>
              <a:t>.</a:t>
            </a:r>
          </a:p>
          <a:p>
            <a:endParaRPr lang="lt-LT" sz="3200" dirty="0">
              <a:solidFill>
                <a:schemeClr val="tx1"/>
              </a:solidFill>
              <a:latin typeface="Times New Roman" panose="02020603050405020304" pitchFamily="18" charset="0"/>
              <a:cs typeface="Times New Roman" panose="02020603050405020304" pitchFamily="18" charset="0"/>
            </a:endParaRPr>
          </a:p>
          <a:p>
            <a:pPr marL="0" indent="0">
              <a:buNone/>
            </a:pPr>
            <a:r>
              <a:rPr lang="lt-LT" sz="3200" dirty="0">
                <a:solidFill>
                  <a:schemeClr val="tx1"/>
                </a:solidFill>
                <a:latin typeface="Times New Roman" panose="02020603050405020304" pitchFamily="18" charset="0"/>
                <a:cs typeface="Times New Roman" panose="02020603050405020304" pitchFamily="18" charset="0"/>
              </a:rPr>
              <a:t>Lėšos vietos projektui įgyvendinti gali sudaryti iki 80 proc. visų  tinkamų finansuoti vietos projektų </a:t>
            </a:r>
            <a:r>
              <a:rPr lang="lt-LT" sz="3200" dirty="0" smtClean="0">
                <a:solidFill>
                  <a:schemeClr val="tx1"/>
                </a:solidFill>
                <a:latin typeface="Times New Roman" panose="02020603050405020304" pitchFamily="18" charset="0"/>
                <a:cs typeface="Times New Roman" panose="02020603050405020304" pitchFamily="18" charset="0"/>
              </a:rPr>
              <a:t>išlaidų.</a:t>
            </a:r>
            <a:endParaRPr lang="lt-LT" sz="3200" dirty="0">
              <a:solidFill>
                <a:schemeClr val="tx1"/>
              </a:solidFill>
              <a:latin typeface="Times New Roman" panose="02020603050405020304" pitchFamily="18" charset="0"/>
              <a:cs typeface="Times New Roman" panose="02020603050405020304" pitchFamily="18" charset="0"/>
            </a:endParaRPr>
          </a:p>
          <a:p>
            <a:pPr marL="0" indent="0">
              <a:buNone/>
            </a:pPr>
            <a:endParaRPr lang="lt-LT" sz="1800" dirty="0"/>
          </a:p>
          <a:p>
            <a:pPr marL="0" indent="0">
              <a:buNone/>
            </a:pPr>
            <a:endParaRPr lang="lt-LT" sz="1800" b="1" dirty="0"/>
          </a:p>
        </p:txBody>
      </p:sp>
      <p:sp>
        <p:nvSpPr>
          <p:cNvPr id="5" name="Slide Number Placeholder 4"/>
          <p:cNvSpPr>
            <a:spLocks noGrp="1"/>
          </p:cNvSpPr>
          <p:nvPr>
            <p:ph type="sldNum" sz="quarter" idx="12"/>
          </p:nvPr>
        </p:nvSpPr>
        <p:spPr/>
        <p:txBody>
          <a:bodyPr/>
          <a:lstStyle/>
          <a:p>
            <a:fld id="{0EFD201C-6DEC-4D5C-9BD6-E0E16F1BDEA6}" type="slidenum">
              <a:rPr lang="lt-LT" smtClean="0"/>
              <a:t>14</a:t>
            </a:fld>
            <a:endParaRPr lang="lt-LT"/>
          </a:p>
        </p:txBody>
      </p:sp>
      <p:pic>
        <p:nvPicPr>
          <p:cNvPr id="4"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2282089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365126"/>
            <a:ext cx="9084852" cy="1244734"/>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(5)</a:t>
            </a:r>
            <a:endParaRPr lang="lt-LT" dirty="0"/>
          </a:p>
        </p:txBody>
      </p:sp>
      <p:sp>
        <p:nvSpPr>
          <p:cNvPr id="3" name="Turinio vietos rezervavimo ženklas 2"/>
          <p:cNvSpPr>
            <a:spLocks noGrp="1"/>
          </p:cNvSpPr>
          <p:nvPr>
            <p:ph idx="1"/>
          </p:nvPr>
        </p:nvSpPr>
        <p:spPr>
          <a:xfrm>
            <a:off x="528034" y="1352282"/>
            <a:ext cx="11663965" cy="5370490"/>
          </a:xfrm>
        </p:spPr>
        <p:txBody>
          <a:bodyPr>
            <a:noAutofit/>
          </a:bodyPr>
          <a:lstStyle/>
          <a:p>
            <a:pPr marL="0" lvl="0" indent="0">
              <a:spcBef>
                <a:spcPts val="0"/>
              </a:spcBef>
              <a:buClr>
                <a:srgbClr val="90C226"/>
              </a:buClr>
              <a:buNone/>
            </a:pPr>
            <a:r>
              <a:rPr lang="lt-LT" sz="2800" u="sng" dirty="0">
                <a:solidFill>
                  <a:prstClr val="black"/>
                </a:solidFill>
                <a:latin typeface="Times New Roman" panose="02020603050405020304" pitchFamily="18" charset="0"/>
                <a:cs typeface="Times New Roman" panose="02020603050405020304" pitchFamily="18" charset="0"/>
              </a:rPr>
              <a:t>Vietos projektų atrankos kriterijai:</a:t>
            </a:r>
          </a:p>
          <a:p>
            <a:pPr marL="0" lvl="0" indent="0">
              <a:spcBef>
                <a:spcPts val="1200"/>
              </a:spcBef>
              <a:buClr>
                <a:srgbClr val="90C226"/>
              </a:buClr>
              <a:buNone/>
            </a:pPr>
            <a:r>
              <a:rPr lang="lt-LT" sz="2500" dirty="0" smtClean="0">
                <a:solidFill>
                  <a:prstClr val="black"/>
                </a:solidFill>
                <a:latin typeface="Times New Roman" panose="02020603050405020304" pitchFamily="18" charset="0"/>
                <a:cs typeface="Times New Roman" panose="02020603050405020304" pitchFamily="18" charset="0"/>
              </a:rPr>
              <a:t>1. Vietos </a:t>
            </a:r>
            <a:r>
              <a:rPr lang="lt-LT" sz="2500" dirty="0">
                <a:solidFill>
                  <a:prstClr val="black"/>
                </a:solidFill>
                <a:latin typeface="Times New Roman" panose="02020603050405020304" pitchFamily="18" charset="0"/>
                <a:cs typeface="Times New Roman" panose="02020603050405020304" pitchFamily="18" charset="0"/>
              </a:rPr>
              <a:t>projektas įgyvendinamas su partneriu (-</a:t>
            </a:r>
            <a:r>
              <a:rPr lang="lt-LT" sz="2500" dirty="0" err="1">
                <a:solidFill>
                  <a:prstClr val="black"/>
                </a:solidFill>
                <a:latin typeface="Times New Roman" panose="02020603050405020304" pitchFamily="18" charset="0"/>
                <a:cs typeface="Times New Roman" panose="02020603050405020304" pitchFamily="18" charset="0"/>
              </a:rPr>
              <a:t>iais</a:t>
            </a:r>
            <a:r>
              <a:rPr lang="lt-LT" sz="2500" dirty="0">
                <a:solidFill>
                  <a:prstClr val="black"/>
                </a:solidFill>
                <a:latin typeface="Times New Roman" panose="02020603050405020304" pitchFamily="18" charset="0"/>
                <a:cs typeface="Times New Roman" panose="02020603050405020304" pitchFamily="18" charset="0"/>
              </a:rPr>
              <a:t>)“ – </a:t>
            </a:r>
            <a:r>
              <a:rPr lang="lt-LT" sz="2500" b="1" dirty="0">
                <a:solidFill>
                  <a:prstClr val="black"/>
                </a:solidFill>
                <a:latin typeface="Times New Roman" panose="02020603050405020304" pitchFamily="18" charset="0"/>
                <a:cs typeface="Times New Roman" panose="02020603050405020304" pitchFamily="18" charset="0"/>
              </a:rPr>
              <a:t>didžiausias galimas surinkti balų skaičius 20 balų. </a:t>
            </a:r>
            <a:endParaRPr lang="lt-LT" sz="2500" b="1" dirty="0" smtClean="0">
              <a:solidFill>
                <a:prstClr val="black"/>
              </a:solidFill>
              <a:latin typeface="Times New Roman" panose="02020603050405020304" pitchFamily="18" charset="0"/>
              <a:cs typeface="Times New Roman" panose="02020603050405020304" pitchFamily="18" charset="0"/>
            </a:endParaRPr>
          </a:p>
          <a:p>
            <a:pPr marL="0" lvl="0" indent="0">
              <a:spcBef>
                <a:spcPts val="1200"/>
              </a:spcBef>
              <a:buClr>
                <a:srgbClr val="90C226"/>
              </a:buClr>
              <a:buNone/>
            </a:pPr>
            <a:r>
              <a:rPr lang="lt-LT" sz="2500" dirty="0" smtClean="0">
                <a:solidFill>
                  <a:prstClr val="black"/>
                </a:solidFill>
                <a:latin typeface="Times New Roman" panose="02020603050405020304" pitchFamily="18" charset="0"/>
                <a:cs typeface="Times New Roman" panose="02020603050405020304" pitchFamily="18" charset="0"/>
              </a:rPr>
              <a:t>Šis </a:t>
            </a:r>
            <a:r>
              <a:rPr lang="lt-LT" sz="2500" dirty="0">
                <a:solidFill>
                  <a:prstClr val="black"/>
                </a:solidFill>
                <a:latin typeface="Times New Roman" panose="02020603050405020304" pitchFamily="18" charset="0"/>
                <a:cs typeface="Times New Roman" panose="02020603050405020304" pitchFamily="18" charset="0"/>
              </a:rPr>
              <a:t>atrankos kriterijus detalizuojamas </a:t>
            </a:r>
            <a:r>
              <a:rPr lang="lt-LT" sz="2500" dirty="0" smtClean="0">
                <a:solidFill>
                  <a:prstClr val="black"/>
                </a:solidFill>
                <a:latin typeface="Times New Roman" panose="02020603050405020304" pitchFamily="18" charset="0"/>
                <a:cs typeface="Times New Roman" panose="02020603050405020304" pitchFamily="18" charset="0"/>
              </a:rPr>
              <a:t>taip:</a:t>
            </a:r>
          </a:p>
          <a:p>
            <a:pPr marL="0" lvl="0" indent="0">
              <a:spcBef>
                <a:spcPts val="0"/>
              </a:spcBef>
              <a:buClr>
                <a:srgbClr val="90C226"/>
              </a:buClr>
              <a:buNone/>
            </a:pPr>
            <a:r>
              <a:rPr lang="lt-LT" sz="2500" dirty="0" smtClean="0">
                <a:solidFill>
                  <a:schemeClr val="tx1"/>
                </a:solidFill>
                <a:latin typeface="Times New Roman" panose="02020603050405020304" pitchFamily="18" charset="0"/>
                <a:cs typeface="Times New Roman" panose="02020603050405020304" pitchFamily="18" charset="0"/>
              </a:rPr>
              <a:t>* </a:t>
            </a:r>
            <a:r>
              <a:rPr lang="lt-LT" sz="2500" dirty="0">
                <a:solidFill>
                  <a:schemeClr val="tx1"/>
                </a:solidFill>
                <a:latin typeface="Times New Roman" panose="02020603050405020304" pitchFamily="18" charset="0"/>
                <a:cs typeface="Times New Roman" panose="02020603050405020304" pitchFamily="18" charset="0"/>
              </a:rPr>
              <a:t>Vietos projektas įgyvendinamas su partneriu (-</a:t>
            </a:r>
            <a:r>
              <a:rPr lang="lt-LT" sz="2500" dirty="0" err="1">
                <a:solidFill>
                  <a:schemeClr val="tx1"/>
                </a:solidFill>
                <a:latin typeface="Times New Roman" panose="02020603050405020304" pitchFamily="18" charset="0"/>
                <a:cs typeface="Times New Roman" panose="02020603050405020304" pitchFamily="18" charset="0"/>
              </a:rPr>
              <a:t>ais</a:t>
            </a:r>
            <a:r>
              <a:rPr lang="lt-LT" sz="2500" dirty="0">
                <a:solidFill>
                  <a:schemeClr val="tx1"/>
                </a:solidFill>
                <a:latin typeface="Times New Roman" panose="02020603050405020304" pitchFamily="18" charset="0"/>
                <a:cs typeface="Times New Roman" panose="02020603050405020304" pitchFamily="18" charset="0"/>
              </a:rPr>
              <a:t>), kurio (-</a:t>
            </a:r>
            <a:r>
              <a:rPr lang="lt-LT" sz="2500" dirty="0" err="1">
                <a:solidFill>
                  <a:schemeClr val="tx1"/>
                </a:solidFill>
                <a:latin typeface="Times New Roman" panose="02020603050405020304" pitchFamily="18" charset="0"/>
                <a:cs typeface="Times New Roman" panose="02020603050405020304" pitchFamily="18" charset="0"/>
              </a:rPr>
              <a:t>ių</a:t>
            </a:r>
            <a:r>
              <a:rPr lang="lt-LT" sz="2500" dirty="0">
                <a:solidFill>
                  <a:schemeClr val="tx1"/>
                </a:solidFill>
                <a:latin typeface="Times New Roman" panose="02020603050405020304" pitchFamily="18" charset="0"/>
                <a:cs typeface="Times New Roman" panose="02020603050405020304" pitchFamily="18" charset="0"/>
              </a:rPr>
              <a:t>) indėlis nuosavomis piniginėmis lėšomis sudaro 10 ir daugiau proc. visų tinkamų finansuoti vietos projekto </a:t>
            </a:r>
            <a:r>
              <a:rPr lang="lt-LT" sz="2500" dirty="0" smtClean="0">
                <a:solidFill>
                  <a:schemeClr val="tx1"/>
                </a:solidFill>
                <a:latin typeface="Times New Roman" panose="02020603050405020304" pitchFamily="18" charset="0"/>
                <a:cs typeface="Times New Roman" panose="02020603050405020304" pitchFamily="18" charset="0"/>
              </a:rPr>
              <a:t>išlaidų </a:t>
            </a:r>
            <a:r>
              <a:rPr lang="lt-LT" sz="2500" dirty="0">
                <a:solidFill>
                  <a:schemeClr val="tx1"/>
                </a:solidFill>
                <a:latin typeface="Times New Roman" panose="02020603050405020304" pitchFamily="18" charset="0"/>
                <a:cs typeface="Times New Roman" panose="02020603050405020304" pitchFamily="18" charset="0"/>
              </a:rPr>
              <a:t>– 20 balų;</a:t>
            </a:r>
            <a:endParaRPr lang="lt-LT" sz="2500" dirty="0" smtClean="0">
              <a:solidFill>
                <a:schemeClr val="tx1"/>
              </a:solidFill>
              <a:latin typeface="Times New Roman" panose="02020603050405020304" pitchFamily="18" charset="0"/>
              <a:cs typeface="Times New Roman" panose="02020603050405020304" pitchFamily="18" charset="0"/>
            </a:endParaRPr>
          </a:p>
          <a:p>
            <a:pPr marL="0" lvl="0" indent="0">
              <a:spcBef>
                <a:spcPts val="0"/>
              </a:spcBef>
              <a:buClr>
                <a:srgbClr val="90C226"/>
              </a:buClr>
              <a:buNone/>
            </a:pPr>
            <a:r>
              <a:rPr lang="lt-LT" sz="2500" dirty="0" smtClean="0">
                <a:solidFill>
                  <a:schemeClr val="tx1"/>
                </a:solidFill>
                <a:latin typeface="Times New Roman" panose="02020603050405020304" pitchFamily="18" charset="0"/>
                <a:cs typeface="Times New Roman" panose="02020603050405020304" pitchFamily="18" charset="0"/>
              </a:rPr>
              <a:t>* </a:t>
            </a:r>
            <a:r>
              <a:rPr lang="lt-LT" sz="2500" dirty="0">
                <a:solidFill>
                  <a:schemeClr val="tx1"/>
                </a:solidFill>
                <a:latin typeface="Times New Roman" panose="02020603050405020304" pitchFamily="18" charset="0"/>
                <a:cs typeface="Times New Roman" panose="02020603050405020304" pitchFamily="18" charset="0"/>
              </a:rPr>
              <a:t>Vietos projektas įgyvendinamas su partneriu (-</a:t>
            </a:r>
            <a:r>
              <a:rPr lang="lt-LT" sz="2500" dirty="0" err="1">
                <a:solidFill>
                  <a:schemeClr val="tx1"/>
                </a:solidFill>
                <a:latin typeface="Times New Roman" panose="02020603050405020304" pitchFamily="18" charset="0"/>
                <a:cs typeface="Times New Roman" panose="02020603050405020304" pitchFamily="18" charset="0"/>
              </a:rPr>
              <a:t>ais</a:t>
            </a:r>
            <a:r>
              <a:rPr lang="lt-LT" sz="2500" dirty="0">
                <a:solidFill>
                  <a:schemeClr val="tx1"/>
                </a:solidFill>
                <a:latin typeface="Times New Roman" panose="02020603050405020304" pitchFamily="18" charset="0"/>
                <a:cs typeface="Times New Roman" panose="02020603050405020304" pitchFamily="18" charset="0"/>
              </a:rPr>
              <a:t>), kurio (-</a:t>
            </a:r>
            <a:r>
              <a:rPr lang="lt-LT" sz="2500" dirty="0" err="1">
                <a:solidFill>
                  <a:schemeClr val="tx1"/>
                </a:solidFill>
                <a:latin typeface="Times New Roman" panose="02020603050405020304" pitchFamily="18" charset="0"/>
                <a:cs typeface="Times New Roman" panose="02020603050405020304" pitchFamily="18" charset="0"/>
              </a:rPr>
              <a:t>ių</a:t>
            </a:r>
            <a:r>
              <a:rPr lang="lt-LT" sz="2500" dirty="0">
                <a:solidFill>
                  <a:schemeClr val="tx1"/>
                </a:solidFill>
                <a:latin typeface="Times New Roman" panose="02020603050405020304" pitchFamily="18" charset="0"/>
                <a:cs typeface="Times New Roman" panose="02020603050405020304" pitchFamily="18" charset="0"/>
              </a:rPr>
              <a:t>) indėlis nuosavomis piniginėmis lėšomis sudaro nuo 6 iki 9,99 proc. visų tinkamų finansuoti vietos projekto </a:t>
            </a:r>
            <a:r>
              <a:rPr lang="lt-LT" sz="2500" dirty="0" smtClean="0">
                <a:solidFill>
                  <a:schemeClr val="tx1"/>
                </a:solidFill>
                <a:latin typeface="Times New Roman" panose="02020603050405020304" pitchFamily="18" charset="0"/>
                <a:cs typeface="Times New Roman" panose="02020603050405020304" pitchFamily="18" charset="0"/>
              </a:rPr>
              <a:t>išlaidų </a:t>
            </a:r>
            <a:r>
              <a:rPr lang="lt-LT" sz="2500" dirty="0">
                <a:solidFill>
                  <a:schemeClr val="tx1"/>
                </a:solidFill>
                <a:latin typeface="Times New Roman" panose="02020603050405020304" pitchFamily="18" charset="0"/>
                <a:cs typeface="Times New Roman" panose="02020603050405020304" pitchFamily="18" charset="0"/>
              </a:rPr>
              <a:t>– 15 balų</a:t>
            </a:r>
            <a:r>
              <a:rPr lang="lt-LT" sz="2500" dirty="0" smtClean="0">
                <a:solidFill>
                  <a:schemeClr val="tx1"/>
                </a:solidFill>
                <a:latin typeface="Times New Roman" panose="02020603050405020304" pitchFamily="18" charset="0"/>
                <a:cs typeface="Times New Roman" panose="02020603050405020304" pitchFamily="18" charset="0"/>
              </a:rPr>
              <a:t>;</a:t>
            </a:r>
          </a:p>
          <a:p>
            <a:pPr marL="0" lvl="0" indent="0">
              <a:spcBef>
                <a:spcPts val="0"/>
              </a:spcBef>
              <a:buClr>
                <a:srgbClr val="90C226"/>
              </a:buClr>
              <a:buNone/>
            </a:pPr>
            <a:r>
              <a:rPr lang="lt-LT" sz="2500" dirty="0" smtClean="0">
                <a:solidFill>
                  <a:schemeClr val="tx1"/>
                </a:solidFill>
                <a:latin typeface="Times New Roman" panose="02020603050405020304" pitchFamily="18" charset="0"/>
                <a:cs typeface="Times New Roman" panose="02020603050405020304" pitchFamily="18" charset="0"/>
              </a:rPr>
              <a:t>* </a:t>
            </a:r>
            <a:r>
              <a:rPr lang="lt-LT" sz="2500" dirty="0">
                <a:solidFill>
                  <a:schemeClr val="tx1"/>
                </a:solidFill>
                <a:latin typeface="Times New Roman" panose="02020603050405020304" pitchFamily="18" charset="0"/>
                <a:cs typeface="Times New Roman" panose="02020603050405020304" pitchFamily="18" charset="0"/>
              </a:rPr>
              <a:t>Vietos projektas įgyvendinamas su partneriu (-</a:t>
            </a:r>
            <a:r>
              <a:rPr lang="lt-LT" sz="2500" dirty="0" err="1">
                <a:solidFill>
                  <a:schemeClr val="tx1"/>
                </a:solidFill>
                <a:latin typeface="Times New Roman" panose="02020603050405020304" pitchFamily="18" charset="0"/>
                <a:cs typeface="Times New Roman" panose="02020603050405020304" pitchFamily="18" charset="0"/>
              </a:rPr>
              <a:t>ais</a:t>
            </a:r>
            <a:r>
              <a:rPr lang="lt-LT" sz="2500" dirty="0">
                <a:solidFill>
                  <a:schemeClr val="tx1"/>
                </a:solidFill>
                <a:latin typeface="Times New Roman" panose="02020603050405020304" pitchFamily="18" charset="0"/>
                <a:cs typeface="Times New Roman" panose="02020603050405020304" pitchFamily="18" charset="0"/>
              </a:rPr>
              <a:t>), kurio (-</a:t>
            </a:r>
            <a:r>
              <a:rPr lang="lt-LT" sz="2500" dirty="0" err="1">
                <a:solidFill>
                  <a:schemeClr val="tx1"/>
                </a:solidFill>
                <a:latin typeface="Times New Roman" panose="02020603050405020304" pitchFamily="18" charset="0"/>
                <a:cs typeface="Times New Roman" panose="02020603050405020304" pitchFamily="18" charset="0"/>
              </a:rPr>
              <a:t>ių</a:t>
            </a:r>
            <a:r>
              <a:rPr lang="lt-LT" sz="2500" dirty="0">
                <a:solidFill>
                  <a:schemeClr val="tx1"/>
                </a:solidFill>
                <a:latin typeface="Times New Roman" panose="02020603050405020304" pitchFamily="18" charset="0"/>
                <a:cs typeface="Times New Roman" panose="02020603050405020304" pitchFamily="18" charset="0"/>
              </a:rPr>
              <a:t>) indėlis nuosavomis piniginėmis lėšomis sudaro mažiau kaip 6 proc. visų tinkamų finansuoti vietos projekto išlaidų“ – 5 </a:t>
            </a:r>
            <a:r>
              <a:rPr lang="lt-LT" sz="2500" dirty="0" smtClean="0">
                <a:solidFill>
                  <a:schemeClr val="tx1"/>
                </a:solidFill>
                <a:latin typeface="Times New Roman" panose="02020603050405020304" pitchFamily="18" charset="0"/>
                <a:cs typeface="Times New Roman" panose="02020603050405020304" pitchFamily="18" charset="0"/>
              </a:rPr>
              <a:t>balai.</a:t>
            </a:r>
            <a:endParaRPr lang="lt-LT" sz="2500" dirty="0">
              <a:solidFill>
                <a:schemeClr val="tx1"/>
              </a:solidFill>
              <a:latin typeface="Times New Roman" panose="02020603050405020304" pitchFamily="18" charset="0"/>
              <a:cs typeface="Times New Roman" panose="02020603050405020304" pitchFamily="18" charset="0"/>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15</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3471166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1153852" y="609600"/>
            <a:ext cx="9020458" cy="1077532"/>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(6)</a:t>
            </a:r>
            <a:endParaRPr lang="lt-LT" dirty="0"/>
          </a:p>
        </p:txBody>
      </p:sp>
      <p:sp>
        <p:nvSpPr>
          <p:cNvPr id="3" name="Turinio vietos rezervavimo ženklas 2"/>
          <p:cNvSpPr>
            <a:spLocks noGrp="1"/>
          </p:cNvSpPr>
          <p:nvPr>
            <p:ph idx="1"/>
          </p:nvPr>
        </p:nvSpPr>
        <p:spPr>
          <a:xfrm>
            <a:off x="677333" y="1880315"/>
            <a:ext cx="10771985" cy="4526172"/>
          </a:xfrm>
        </p:spPr>
        <p:txBody>
          <a:bodyPr>
            <a:noAutofit/>
          </a:bodyPr>
          <a:lstStyle/>
          <a:p>
            <a:pPr marL="0" indent="0">
              <a:spcBef>
                <a:spcPts val="1200"/>
              </a:spcBef>
              <a:buNone/>
            </a:pPr>
            <a:r>
              <a:rPr lang="lt-LT" sz="2800" dirty="0">
                <a:solidFill>
                  <a:schemeClr val="tx1"/>
                </a:solidFill>
                <a:latin typeface="Times New Roman" panose="02020603050405020304" pitchFamily="18" charset="0"/>
                <a:cs typeface="Times New Roman" panose="02020603050405020304" pitchFamily="18" charset="0"/>
              </a:rPr>
              <a:t>2. Įgyvendinant projektą numatytas vietos gyventojų prisidėjimas savanorišku </a:t>
            </a:r>
            <a:r>
              <a:rPr lang="lt-LT" sz="2800" dirty="0" smtClean="0">
                <a:solidFill>
                  <a:schemeClr val="tx1"/>
                </a:solidFill>
                <a:latin typeface="Times New Roman" panose="02020603050405020304" pitchFamily="18" charset="0"/>
                <a:cs typeface="Times New Roman" panose="02020603050405020304" pitchFamily="18" charset="0"/>
              </a:rPr>
              <a:t>darbu </a:t>
            </a:r>
            <a:r>
              <a:rPr lang="lt-LT" sz="2800" dirty="0">
                <a:solidFill>
                  <a:schemeClr val="tx1"/>
                </a:solidFill>
                <a:latin typeface="Times New Roman" panose="02020603050405020304" pitchFamily="18" charset="0"/>
                <a:cs typeface="Times New Roman" panose="02020603050405020304" pitchFamily="18" charset="0"/>
              </a:rPr>
              <a:t>– </a:t>
            </a:r>
            <a:r>
              <a:rPr lang="lt-LT" sz="2800" b="1" dirty="0">
                <a:solidFill>
                  <a:schemeClr val="tx1"/>
                </a:solidFill>
                <a:latin typeface="Times New Roman" panose="02020603050405020304" pitchFamily="18" charset="0"/>
                <a:cs typeface="Times New Roman" panose="02020603050405020304" pitchFamily="18" charset="0"/>
              </a:rPr>
              <a:t>didžiausias galimas surinkti balų skaičius 20 balų</a:t>
            </a:r>
            <a:r>
              <a:rPr lang="lt-LT" sz="2800" dirty="0">
                <a:solidFill>
                  <a:schemeClr val="tx1"/>
                </a:solidFill>
                <a:latin typeface="Times New Roman" panose="02020603050405020304" pitchFamily="18" charset="0"/>
                <a:cs typeface="Times New Roman" panose="02020603050405020304" pitchFamily="18" charset="0"/>
              </a:rPr>
              <a:t>. </a:t>
            </a:r>
            <a:endParaRPr lang="lt-LT" sz="2800" dirty="0" smtClean="0">
              <a:solidFill>
                <a:schemeClr val="tx1"/>
              </a:solidFill>
              <a:latin typeface="Times New Roman" panose="02020603050405020304" pitchFamily="18" charset="0"/>
              <a:cs typeface="Times New Roman" panose="02020603050405020304" pitchFamily="18" charset="0"/>
            </a:endParaRPr>
          </a:p>
          <a:p>
            <a:pPr marL="0" indent="0">
              <a:spcBef>
                <a:spcPts val="1200"/>
              </a:spcBef>
              <a:buNone/>
            </a:pPr>
            <a:r>
              <a:rPr lang="lt-LT" sz="2800" dirty="0" smtClean="0">
                <a:solidFill>
                  <a:schemeClr val="tx1"/>
                </a:solidFill>
                <a:latin typeface="Times New Roman" panose="02020603050405020304" pitchFamily="18" charset="0"/>
                <a:cs typeface="Times New Roman" panose="02020603050405020304" pitchFamily="18" charset="0"/>
              </a:rPr>
              <a:t>Šis </a:t>
            </a:r>
            <a:r>
              <a:rPr lang="lt-LT" sz="2800" dirty="0">
                <a:solidFill>
                  <a:schemeClr val="tx1"/>
                </a:solidFill>
                <a:latin typeface="Times New Roman" panose="02020603050405020304" pitchFamily="18" charset="0"/>
                <a:cs typeface="Times New Roman" panose="02020603050405020304" pitchFamily="18" charset="0"/>
              </a:rPr>
              <a:t>atrankos kriterijus detalizuojamas taip</a:t>
            </a:r>
            <a:r>
              <a:rPr lang="lt-LT" sz="2800" dirty="0" smtClean="0">
                <a:solidFill>
                  <a:schemeClr val="tx1"/>
                </a:solidFill>
                <a:latin typeface="Times New Roman" panose="02020603050405020304" pitchFamily="18" charset="0"/>
                <a:cs typeface="Times New Roman" panose="02020603050405020304" pitchFamily="18" charset="0"/>
              </a:rPr>
              <a:t>:</a:t>
            </a:r>
          </a:p>
          <a:p>
            <a:pPr marL="0" indent="0">
              <a:spcBef>
                <a:spcPts val="0"/>
              </a:spcBef>
              <a:buNone/>
            </a:pPr>
            <a:r>
              <a:rPr lang="lt-LT" sz="2800" dirty="0" smtClean="0">
                <a:solidFill>
                  <a:schemeClr val="tx1"/>
                </a:solidFill>
                <a:latin typeface="Times New Roman" panose="02020603050405020304" pitchFamily="18" charset="0"/>
                <a:cs typeface="Times New Roman" panose="02020603050405020304" pitchFamily="18" charset="0"/>
              </a:rPr>
              <a:t>* Vietos </a:t>
            </a:r>
            <a:r>
              <a:rPr lang="lt-LT" sz="2800" dirty="0">
                <a:solidFill>
                  <a:schemeClr val="tx1"/>
                </a:solidFill>
                <a:latin typeface="Times New Roman" panose="02020603050405020304" pitchFamily="18" charset="0"/>
                <a:cs typeface="Times New Roman" panose="02020603050405020304" pitchFamily="18" charset="0"/>
              </a:rPr>
              <a:t>gyventojų numatomų atlikti savanoriškų darbų vertė sudaro 10 ir </a:t>
            </a:r>
            <a:r>
              <a:rPr lang="lt-LT" sz="2800" dirty="0" smtClean="0">
                <a:solidFill>
                  <a:schemeClr val="tx1"/>
                </a:solidFill>
                <a:latin typeface="Times New Roman" panose="02020603050405020304" pitchFamily="18" charset="0"/>
                <a:cs typeface="Times New Roman" panose="02020603050405020304" pitchFamily="18" charset="0"/>
              </a:rPr>
              <a:t>daugiau </a:t>
            </a:r>
            <a:r>
              <a:rPr lang="lt-LT" sz="2800" dirty="0">
                <a:solidFill>
                  <a:schemeClr val="tx1"/>
                </a:solidFill>
                <a:latin typeface="Times New Roman" panose="02020603050405020304" pitchFamily="18" charset="0"/>
                <a:cs typeface="Times New Roman" panose="02020603050405020304" pitchFamily="18" charset="0"/>
              </a:rPr>
              <a:t>proc. visų tinkamų finansuoti vietos projekto </a:t>
            </a:r>
            <a:r>
              <a:rPr lang="lt-LT" sz="2800" dirty="0" smtClean="0">
                <a:solidFill>
                  <a:schemeClr val="tx1"/>
                </a:solidFill>
                <a:latin typeface="Times New Roman" panose="02020603050405020304" pitchFamily="18" charset="0"/>
                <a:cs typeface="Times New Roman" panose="02020603050405020304" pitchFamily="18" charset="0"/>
              </a:rPr>
              <a:t>išlaidų </a:t>
            </a:r>
            <a:r>
              <a:rPr lang="lt-LT" sz="2800" dirty="0">
                <a:solidFill>
                  <a:schemeClr val="tx1"/>
                </a:solidFill>
                <a:latin typeface="Times New Roman" panose="02020603050405020304" pitchFamily="18" charset="0"/>
                <a:cs typeface="Times New Roman" panose="02020603050405020304" pitchFamily="18" charset="0"/>
              </a:rPr>
              <a:t>– 20 </a:t>
            </a:r>
            <a:r>
              <a:rPr lang="lt-LT" sz="2800" dirty="0" smtClean="0">
                <a:solidFill>
                  <a:schemeClr val="tx1"/>
                </a:solidFill>
                <a:latin typeface="Times New Roman" panose="02020603050405020304" pitchFamily="18" charset="0"/>
                <a:cs typeface="Times New Roman" panose="02020603050405020304" pitchFamily="18" charset="0"/>
              </a:rPr>
              <a:t>balų;</a:t>
            </a:r>
          </a:p>
          <a:p>
            <a:pPr marL="0" indent="0">
              <a:spcBef>
                <a:spcPts val="0"/>
              </a:spcBef>
              <a:buNone/>
            </a:pPr>
            <a:r>
              <a:rPr lang="lt-LT" sz="2800" dirty="0" smtClean="0">
                <a:solidFill>
                  <a:schemeClr val="tx1"/>
                </a:solidFill>
                <a:latin typeface="Times New Roman" panose="02020603050405020304" pitchFamily="18" charset="0"/>
                <a:cs typeface="Times New Roman" panose="02020603050405020304" pitchFamily="18" charset="0"/>
              </a:rPr>
              <a:t>* </a:t>
            </a:r>
            <a:r>
              <a:rPr lang="lt-LT" sz="2800" dirty="0">
                <a:solidFill>
                  <a:schemeClr val="tx1"/>
                </a:solidFill>
                <a:latin typeface="Times New Roman" panose="02020603050405020304" pitchFamily="18" charset="0"/>
                <a:cs typeface="Times New Roman" panose="02020603050405020304" pitchFamily="18" charset="0"/>
              </a:rPr>
              <a:t>Vietos gyventojų numatomų atlikti savanoriškų darbų vertė sudaro nuo 6 iki 9,99 proc. visų tinkamų finansuoti vietos projekto </a:t>
            </a:r>
            <a:r>
              <a:rPr lang="lt-LT" sz="2800" dirty="0" smtClean="0">
                <a:solidFill>
                  <a:schemeClr val="tx1"/>
                </a:solidFill>
                <a:latin typeface="Times New Roman" panose="02020603050405020304" pitchFamily="18" charset="0"/>
                <a:cs typeface="Times New Roman" panose="02020603050405020304" pitchFamily="18" charset="0"/>
              </a:rPr>
              <a:t>išlaidų </a:t>
            </a:r>
            <a:r>
              <a:rPr lang="lt-LT" sz="2800" dirty="0">
                <a:solidFill>
                  <a:schemeClr val="tx1"/>
                </a:solidFill>
                <a:latin typeface="Times New Roman" panose="02020603050405020304" pitchFamily="18" charset="0"/>
                <a:cs typeface="Times New Roman" panose="02020603050405020304" pitchFamily="18" charset="0"/>
              </a:rPr>
              <a:t>– 15 balų</a:t>
            </a:r>
            <a:r>
              <a:rPr lang="lt-LT" sz="2800" dirty="0" smtClean="0">
                <a:solidFill>
                  <a:schemeClr val="tx1"/>
                </a:solidFill>
                <a:latin typeface="Times New Roman" panose="02020603050405020304" pitchFamily="18" charset="0"/>
                <a:cs typeface="Times New Roman" panose="02020603050405020304" pitchFamily="18" charset="0"/>
              </a:rPr>
              <a:t>;</a:t>
            </a:r>
          </a:p>
          <a:p>
            <a:pPr marL="0" indent="0">
              <a:spcBef>
                <a:spcPts val="0"/>
              </a:spcBef>
              <a:buNone/>
            </a:pPr>
            <a:r>
              <a:rPr lang="lt-LT" sz="2800" dirty="0" smtClean="0">
                <a:solidFill>
                  <a:schemeClr val="tx1"/>
                </a:solidFill>
                <a:latin typeface="Times New Roman" panose="02020603050405020304" pitchFamily="18" charset="0"/>
                <a:cs typeface="Times New Roman" panose="02020603050405020304" pitchFamily="18" charset="0"/>
              </a:rPr>
              <a:t>* </a:t>
            </a:r>
            <a:r>
              <a:rPr lang="lt-LT" sz="2800" dirty="0">
                <a:solidFill>
                  <a:schemeClr val="tx1"/>
                </a:solidFill>
                <a:latin typeface="Times New Roman" panose="02020603050405020304" pitchFamily="18" charset="0"/>
                <a:cs typeface="Times New Roman" panose="02020603050405020304" pitchFamily="18" charset="0"/>
              </a:rPr>
              <a:t>Vietos gyventojų numatomų atlikti savanoriškų darbų vertė sudaro mažiau kaip 6 proc. visų tinkamų finansuoti vietos projekto </a:t>
            </a:r>
            <a:r>
              <a:rPr lang="lt-LT" sz="2800" dirty="0" smtClean="0">
                <a:solidFill>
                  <a:schemeClr val="tx1"/>
                </a:solidFill>
                <a:latin typeface="Times New Roman" panose="02020603050405020304" pitchFamily="18" charset="0"/>
                <a:cs typeface="Times New Roman" panose="02020603050405020304" pitchFamily="18" charset="0"/>
              </a:rPr>
              <a:t>išlaidų </a:t>
            </a:r>
            <a:r>
              <a:rPr lang="lt-LT" sz="2800" dirty="0">
                <a:solidFill>
                  <a:schemeClr val="tx1"/>
                </a:solidFill>
                <a:latin typeface="Times New Roman" panose="02020603050405020304" pitchFamily="18" charset="0"/>
                <a:cs typeface="Times New Roman" panose="02020603050405020304" pitchFamily="18" charset="0"/>
              </a:rPr>
              <a:t>– 5 balai</a:t>
            </a:r>
            <a:r>
              <a:rPr lang="lt-LT" sz="2800" dirty="0" smtClean="0">
                <a:solidFill>
                  <a:schemeClr val="tx1"/>
                </a:solidFill>
                <a:latin typeface="Times New Roman" panose="02020603050405020304" pitchFamily="18" charset="0"/>
                <a:cs typeface="Times New Roman" panose="02020603050405020304" pitchFamily="18" charset="0"/>
              </a:rPr>
              <a:t>.</a:t>
            </a:r>
            <a:endParaRPr lang="lt-LT" sz="2800" dirty="0">
              <a:solidFill>
                <a:schemeClr val="tx1"/>
              </a:solidFill>
              <a:latin typeface="Times New Roman" panose="02020603050405020304" pitchFamily="18" charset="0"/>
              <a:cs typeface="Times New Roman" panose="02020603050405020304" pitchFamily="18" charset="0"/>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16</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1624631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329552" cy="1320800"/>
          </a:xfrm>
        </p:spPr>
        <p:txBody>
          <a:bodyPr>
            <a:normAutofit/>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(7)</a:t>
            </a:r>
            <a:endParaRPr lang="lt-LT" sz="3200" dirty="0"/>
          </a:p>
        </p:txBody>
      </p:sp>
      <p:sp>
        <p:nvSpPr>
          <p:cNvPr id="3" name="Turinio vietos rezervavimo ženklas 2"/>
          <p:cNvSpPr>
            <a:spLocks noGrp="1"/>
          </p:cNvSpPr>
          <p:nvPr>
            <p:ph idx="1"/>
          </p:nvPr>
        </p:nvSpPr>
        <p:spPr>
          <a:xfrm>
            <a:off x="677333" y="1815921"/>
            <a:ext cx="10707591" cy="4494727"/>
          </a:xfrm>
        </p:spPr>
        <p:txBody>
          <a:bodyPr>
            <a:noAutofit/>
          </a:bodyPr>
          <a:lstStyle/>
          <a:p>
            <a:pPr marL="0" indent="0">
              <a:buNone/>
            </a:pPr>
            <a:r>
              <a:rPr lang="lt-LT" sz="3200" dirty="0" smtClean="0">
                <a:solidFill>
                  <a:schemeClr val="tx1"/>
                </a:solidFill>
                <a:latin typeface="Times New Roman" panose="02020603050405020304" pitchFamily="18" charset="0"/>
                <a:cs typeface="Times New Roman" panose="02020603050405020304" pitchFamily="18" charset="0"/>
              </a:rPr>
              <a:t>3. Gyvenamojoje </a:t>
            </a:r>
            <a:r>
              <a:rPr lang="lt-LT" sz="3200" dirty="0">
                <a:solidFill>
                  <a:schemeClr val="tx1"/>
                </a:solidFill>
                <a:latin typeface="Times New Roman" panose="02020603050405020304" pitchFamily="18" charset="0"/>
                <a:cs typeface="Times New Roman" panose="02020603050405020304" pitchFamily="18" charset="0"/>
              </a:rPr>
              <a:t>vietovėje, kurioje numatyta įgyvendinti vietos projektą, nėra atnaujintos infrastruktūros, kokią planuojama atnaujinti/įrengti vietos projektu – </a:t>
            </a:r>
            <a:r>
              <a:rPr lang="lt-LT" sz="3200" b="1" dirty="0">
                <a:solidFill>
                  <a:schemeClr val="tx1"/>
                </a:solidFill>
                <a:latin typeface="Times New Roman" panose="02020603050405020304" pitchFamily="18" charset="0"/>
                <a:cs typeface="Times New Roman" panose="02020603050405020304" pitchFamily="18" charset="0"/>
              </a:rPr>
              <a:t>didžiausias galimas surinkti balų skaičius - 30 balų</a:t>
            </a:r>
            <a:r>
              <a:rPr lang="lt-LT" sz="3200" dirty="0">
                <a:solidFill>
                  <a:schemeClr val="tx1"/>
                </a:solidFill>
                <a:latin typeface="Times New Roman" panose="02020603050405020304" pitchFamily="18" charset="0"/>
                <a:cs typeface="Times New Roman" panose="02020603050405020304" pitchFamily="18" charset="0"/>
              </a:rPr>
              <a:t> (vertinama situacija paraiškos pateikimo dienai</a:t>
            </a:r>
            <a:r>
              <a:rPr lang="lt-LT"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lt-LT" sz="3200" dirty="0">
                <a:solidFill>
                  <a:schemeClr val="tx1"/>
                </a:solidFill>
                <a:latin typeface="Times New Roman" panose="02020603050405020304" pitchFamily="18" charset="0"/>
                <a:cs typeface="Times New Roman" panose="02020603050405020304" pitchFamily="18" charset="0"/>
              </a:rPr>
              <a:t>4. Projektas sudaro sąlygas pagerinti vietos gyventojų gyvenimo kokybę ne mažiau kaip dviejose srityse (laisvalaikio, sporto, kultūrinės veiklos ar užimtumo skatinimo kaime</a:t>
            </a:r>
            <a:r>
              <a:rPr lang="lt-LT" sz="3200" dirty="0" smtClean="0">
                <a:solidFill>
                  <a:schemeClr val="tx1"/>
                </a:solidFill>
                <a:latin typeface="Times New Roman" panose="02020603050405020304" pitchFamily="18" charset="0"/>
                <a:cs typeface="Times New Roman" panose="02020603050405020304" pitchFamily="18" charset="0"/>
              </a:rPr>
              <a:t>) </a:t>
            </a:r>
            <a:r>
              <a:rPr lang="lt-LT" sz="3200" dirty="0">
                <a:solidFill>
                  <a:schemeClr val="tx1"/>
                </a:solidFill>
                <a:latin typeface="Times New Roman" panose="02020603050405020304" pitchFamily="18" charset="0"/>
                <a:cs typeface="Times New Roman" panose="02020603050405020304" pitchFamily="18" charset="0"/>
              </a:rPr>
              <a:t>– </a:t>
            </a:r>
            <a:r>
              <a:rPr lang="lt-LT" sz="3200" b="1" dirty="0">
                <a:solidFill>
                  <a:schemeClr val="tx1"/>
                </a:solidFill>
                <a:latin typeface="Times New Roman" panose="02020603050405020304" pitchFamily="18" charset="0"/>
                <a:cs typeface="Times New Roman" panose="02020603050405020304" pitchFamily="18" charset="0"/>
              </a:rPr>
              <a:t>didžiausias galimas surinkti balų skaičius 30 </a:t>
            </a:r>
            <a:r>
              <a:rPr lang="lt-LT" sz="3200" b="1" dirty="0" smtClean="0">
                <a:solidFill>
                  <a:schemeClr val="tx1"/>
                </a:solidFill>
                <a:latin typeface="Times New Roman" panose="02020603050405020304" pitchFamily="18" charset="0"/>
                <a:cs typeface="Times New Roman" panose="02020603050405020304" pitchFamily="18" charset="0"/>
              </a:rPr>
              <a:t>balų</a:t>
            </a:r>
            <a:r>
              <a:rPr lang="lt-LT" sz="3200" dirty="0" smtClean="0">
                <a:solidFill>
                  <a:schemeClr val="tx1"/>
                </a:solidFill>
                <a:latin typeface="Times New Roman" panose="02020603050405020304" pitchFamily="18" charset="0"/>
                <a:cs typeface="Times New Roman" panose="02020603050405020304" pitchFamily="18" charset="0"/>
              </a:rPr>
              <a:t>.</a:t>
            </a:r>
            <a:endParaRPr lang="lt-LT" sz="3200" dirty="0">
              <a:solidFill>
                <a:schemeClr val="tx1"/>
              </a:solidFill>
              <a:latin typeface="Times New Roman" panose="02020603050405020304" pitchFamily="18" charset="0"/>
              <a:cs typeface="Times New Roman" panose="02020603050405020304" pitchFamily="18" charset="0"/>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17</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3312059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303794"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(8)</a:t>
            </a:r>
            <a:endParaRPr lang="lt-LT" dirty="0"/>
          </a:p>
        </p:txBody>
      </p:sp>
      <p:sp>
        <p:nvSpPr>
          <p:cNvPr id="3" name="Turinio vietos rezervavimo ženklas 2"/>
          <p:cNvSpPr>
            <a:spLocks noGrp="1"/>
          </p:cNvSpPr>
          <p:nvPr>
            <p:ph idx="1"/>
          </p:nvPr>
        </p:nvSpPr>
        <p:spPr>
          <a:xfrm>
            <a:off x="677333" y="1803043"/>
            <a:ext cx="10398497" cy="4238320"/>
          </a:xfrm>
        </p:spPr>
        <p:txBody>
          <a:bodyPr>
            <a:normAutofit/>
          </a:bodyPr>
          <a:lstStyle/>
          <a:p>
            <a:pPr marL="0" indent="0">
              <a:buNone/>
            </a:pPr>
            <a:r>
              <a:rPr lang="lt-LT" sz="3200" u="sng" dirty="0">
                <a:solidFill>
                  <a:schemeClr val="tx1"/>
                </a:solidFill>
                <a:latin typeface="Times New Roman" panose="02020603050405020304" pitchFamily="18" charset="0"/>
                <a:cs typeface="Times New Roman" panose="02020603050405020304" pitchFamily="18" charset="0"/>
              </a:rPr>
              <a:t>Tinkamos išlaidos:</a:t>
            </a:r>
          </a:p>
          <a:p>
            <a:pPr marL="0" indent="0">
              <a:buNone/>
            </a:pPr>
            <a:r>
              <a:rPr lang="lt-LT" sz="3200" b="1" dirty="0" smtClean="0">
                <a:solidFill>
                  <a:schemeClr val="tx1"/>
                </a:solidFill>
                <a:latin typeface="Times New Roman" panose="02020603050405020304" pitchFamily="18" charset="0"/>
                <a:cs typeface="Times New Roman" panose="02020603050405020304" pitchFamily="18" charset="0"/>
              </a:rPr>
              <a:t>* Naujų </a:t>
            </a:r>
            <a:r>
              <a:rPr lang="lt-LT" sz="3200" b="1" dirty="0">
                <a:solidFill>
                  <a:schemeClr val="tx1"/>
                </a:solidFill>
                <a:latin typeface="Times New Roman" panose="02020603050405020304" pitchFamily="18" charset="0"/>
                <a:cs typeface="Times New Roman" panose="02020603050405020304" pitchFamily="18" charset="0"/>
              </a:rPr>
              <a:t>prekių įsigijimo</a:t>
            </a:r>
            <a:r>
              <a:rPr lang="lt-LT"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lt-LT" sz="3200" dirty="0">
                <a:solidFill>
                  <a:schemeClr val="tx1"/>
                </a:solidFill>
                <a:latin typeface="Times New Roman" panose="02020603050405020304" pitchFamily="18" charset="0"/>
                <a:cs typeface="Times New Roman" panose="02020603050405020304" pitchFamily="18" charset="0"/>
              </a:rPr>
              <a:t>Naujų įrenginių ir (arba) įrangos, skirtų projekto reikmėms, pirkimo </a:t>
            </a:r>
            <a:r>
              <a:rPr lang="lt-LT" sz="3200" dirty="0" smtClean="0">
                <a:solidFill>
                  <a:schemeClr val="tx1"/>
                </a:solidFill>
                <a:latin typeface="Times New Roman" panose="02020603050405020304" pitchFamily="18" charset="0"/>
                <a:cs typeface="Times New Roman" panose="02020603050405020304" pitchFamily="18" charset="0"/>
              </a:rPr>
              <a:t>išlaidos;</a:t>
            </a:r>
          </a:p>
          <a:p>
            <a:pPr marL="0" indent="0">
              <a:buNone/>
            </a:pPr>
            <a:r>
              <a:rPr lang="lt-LT" sz="3200" dirty="0">
                <a:solidFill>
                  <a:schemeClr val="tx1"/>
                </a:solidFill>
                <a:latin typeface="Times New Roman" panose="02020603050405020304" pitchFamily="18" charset="0"/>
                <a:cs typeface="Times New Roman" panose="02020603050405020304" pitchFamily="18" charset="0"/>
              </a:rPr>
              <a:t>Naujų statybinių ir kitų medžiagų įsigijimo išlaidos </a:t>
            </a:r>
            <a:r>
              <a:rPr lang="lt-LT" sz="3200" dirty="0" smtClean="0">
                <a:solidFill>
                  <a:schemeClr val="tx1"/>
                </a:solidFill>
                <a:latin typeface="Times New Roman" panose="02020603050405020304" pitchFamily="18" charset="0"/>
                <a:cs typeface="Times New Roman" panose="02020603050405020304" pitchFamily="18" charset="0"/>
              </a:rPr>
              <a:t>(medžiagų </a:t>
            </a:r>
            <a:r>
              <a:rPr lang="lt-LT" sz="3200" dirty="0">
                <a:solidFill>
                  <a:schemeClr val="tx1"/>
                </a:solidFill>
                <a:latin typeface="Times New Roman" panose="02020603050405020304" pitchFamily="18" charset="0"/>
                <a:cs typeface="Times New Roman" panose="02020603050405020304" pitchFamily="18" charset="0"/>
              </a:rPr>
              <a:t>įsigijimas yra tinkama finansuoti </a:t>
            </a:r>
            <a:r>
              <a:rPr lang="lt-LT" sz="3200" dirty="0" err="1">
                <a:solidFill>
                  <a:schemeClr val="tx1"/>
                </a:solidFill>
                <a:latin typeface="Times New Roman" panose="02020603050405020304" pitchFamily="18" charset="0"/>
                <a:cs typeface="Times New Roman" panose="02020603050405020304" pitchFamily="18" charset="0"/>
              </a:rPr>
              <a:t>išlaida</a:t>
            </a:r>
            <a:r>
              <a:rPr lang="lt-LT" sz="3200" dirty="0">
                <a:solidFill>
                  <a:schemeClr val="tx1"/>
                </a:solidFill>
                <a:latin typeface="Times New Roman" panose="02020603050405020304" pitchFamily="18" charset="0"/>
                <a:cs typeface="Times New Roman" panose="02020603050405020304" pitchFamily="18" charset="0"/>
              </a:rPr>
              <a:t> tuo atveju, kai statybos darbai numatomi atlikti ūkio </a:t>
            </a:r>
            <a:r>
              <a:rPr lang="lt-LT" sz="3200" dirty="0" smtClean="0">
                <a:solidFill>
                  <a:schemeClr val="tx1"/>
                </a:solidFill>
                <a:latin typeface="Times New Roman" panose="02020603050405020304" pitchFamily="18" charset="0"/>
                <a:cs typeface="Times New Roman" panose="02020603050405020304" pitchFamily="18" charset="0"/>
              </a:rPr>
              <a:t>būdu).</a:t>
            </a: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18</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956160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406824"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(9)</a:t>
            </a:r>
            <a:endParaRPr lang="lt-LT" dirty="0"/>
          </a:p>
        </p:txBody>
      </p:sp>
      <p:sp>
        <p:nvSpPr>
          <p:cNvPr id="3" name="Turinio vietos rezervavimo ženklas 2"/>
          <p:cNvSpPr>
            <a:spLocks noGrp="1"/>
          </p:cNvSpPr>
          <p:nvPr>
            <p:ph idx="1"/>
          </p:nvPr>
        </p:nvSpPr>
        <p:spPr>
          <a:xfrm>
            <a:off x="677333" y="2160589"/>
            <a:ext cx="10334103" cy="3880773"/>
          </a:xfrm>
        </p:spPr>
        <p:txBody>
          <a:bodyPr>
            <a:noAutofit/>
          </a:bodyPr>
          <a:lstStyle/>
          <a:p>
            <a:pPr marL="0" indent="0">
              <a:buNone/>
            </a:pPr>
            <a:r>
              <a:rPr lang="lt-LT" sz="3200" dirty="0" smtClean="0">
                <a:solidFill>
                  <a:schemeClr val="tx1"/>
                </a:solidFill>
                <a:latin typeface="Times New Roman" panose="02020603050405020304" pitchFamily="18" charset="0"/>
                <a:cs typeface="Times New Roman" panose="02020603050405020304" pitchFamily="18" charset="0"/>
              </a:rPr>
              <a:t>* </a:t>
            </a:r>
            <a:r>
              <a:rPr lang="lt-LT" sz="3200" b="1" dirty="0" smtClean="0">
                <a:solidFill>
                  <a:schemeClr val="tx1"/>
                </a:solidFill>
                <a:latin typeface="Times New Roman" panose="02020603050405020304" pitchFamily="18" charset="0"/>
                <a:cs typeface="Times New Roman" panose="02020603050405020304" pitchFamily="18" charset="0"/>
              </a:rPr>
              <a:t>Darbų </a:t>
            </a:r>
            <a:r>
              <a:rPr lang="lt-LT" sz="3200" b="1" dirty="0">
                <a:solidFill>
                  <a:schemeClr val="tx1"/>
                </a:solidFill>
                <a:latin typeface="Times New Roman" panose="02020603050405020304" pitchFamily="18" charset="0"/>
                <a:cs typeface="Times New Roman" panose="02020603050405020304" pitchFamily="18" charset="0"/>
              </a:rPr>
              <a:t>ir paslaugų įsigijimo</a:t>
            </a:r>
            <a:r>
              <a:rPr lang="lt-LT" sz="32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lt-LT" sz="3200" dirty="0">
                <a:solidFill>
                  <a:schemeClr val="tx1"/>
                </a:solidFill>
                <a:latin typeface="Times New Roman" panose="02020603050405020304" pitchFamily="18" charset="0"/>
                <a:cs typeface="Times New Roman" panose="02020603050405020304" pitchFamily="18" charset="0"/>
              </a:rPr>
              <a:t>projekte numatytai veiklai vykdyti skirto nekilnojamojo turto statybos ir (arba) gerinimo, įskaitant teritorijų tvarkymą, </a:t>
            </a:r>
            <a:r>
              <a:rPr lang="lt-LT" sz="3200" dirty="0" smtClean="0">
                <a:solidFill>
                  <a:schemeClr val="tx1"/>
                </a:solidFill>
                <a:latin typeface="Times New Roman" panose="02020603050405020304" pitchFamily="18" charset="0"/>
                <a:cs typeface="Times New Roman" panose="02020603050405020304" pitchFamily="18" charset="0"/>
              </a:rPr>
              <a:t>išlaidos;</a:t>
            </a:r>
          </a:p>
          <a:p>
            <a:pPr marL="0" indent="0">
              <a:buNone/>
            </a:pPr>
            <a:r>
              <a:rPr lang="lt-LT" sz="3200" dirty="0" smtClean="0">
                <a:solidFill>
                  <a:schemeClr val="tx1"/>
                </a:solidFill>
                <a:latin typeface="Times New Roman" panose="02020603050405020304" pitchFamily="18" charset="0"/>
                <a:cs typeface="Times New Roman" panose="02020603050405020304" pitchFamily="18" charset="0"/>
              </a:rPr>
              <a:t>su </a:t>
            </a:r>
            <a:r>
              <a:rPr lang="lt-LT" sz="3200" dirty="0">
                <a:solidFill>
                  <a:schemeClr val="tx1"/>
                </a:solidFill>
                <a:latin typeface="Times New Roman" panose="02020603050405020304" pitchFamily="18" charset="0"/>
                <a:cs typeface="Times New Roman" panose="02020603050405020304" pitchFamily="18" charset="0"/>
              </a:rPr>
              <a:t>projekto lėšomis įgyto turto (naujų įrenginių ir (arba) įrangos), paruošimu naudoti susijusios išlaidos (įrangos įrengimas, apmokymas ja naudotis ir pan.).</a:t>
            </a: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19</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793822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FD201C-6DEC-4D5C-9BD6-E0E16F1BDEA6}" type="slidenum">
              <a:rPr lang="lt-LT" smtClean="0"/>
              <a:t>2</a:t>
            </a:fld>
            <a:endParaRPr lang="lt-LT"/>
          </a:p>
        </p:txBody>
      </p:sp>
      <p:sp>
        <p:nvSpPr>
          <p:cNvPr id="3" name="Rectangle 2"/>
          <p:cNvSpPr/>
          <p:nvPr/>
        </p:nvSpPr>
        <p:spPr>
          <a:xfrm>
            <a:off x="883227" y="386181"/>
            <a:ext cx="9382990" cy="6789551"/>
          </a:xfrm>
          <a:prstGeom prst="rect">
            <a:avLst/>
          </a:prstGeom>
        </p:spPr>
        <p:txBody>
          <a:bodyPr wrap="square">
            <a:spAutoFit/>
          </a:bodyPr>
          <a:lstStyle/>
          <a:p>
            <a:pPr lvl="0" algn="ctr">
              <a:spcBef>
                <a:spcPct val="20000"/>
              </a:spcBef>
            </a:pPr>
            <a:r>
              <a:rPr lang="lt-LT" sz="3200" b="1" dirty="0" smtClean="0">
                <a:solidFill>
                  <a:schemeClr val="accent1">
                    <a:lumMod val="50000"/>
                  </a:schemeClr>
                </a:solidFill>
                <a:latin typeface="Times New Roman" panose="02020603050405020304" pitchFamily="18" charset="0"/>
                <a:cs typeface="Times New Roman" panose="02020603050405020304" pitchFamily="18" charset="0"/>
              </a:rPr>
              <a:t>Kvietimas Nr.1 skelbiamas pagal šias priemones:</a:t>
            </a:r>
          </a:p>
          <a:p>
            <a:pPr lvl="0" algn="ctr">
              <a:spcBef>
                <a:spcPct val="20000"/>
              </a:spcBef>
            </a:pPr>
            <a:endParaRPr lang="lt-LT" sz="3200" dirty="0">
              <a:solidFill>
                <a:srgbClr val="918655">
                  <a:lumMod val="75000"/>
                </a:srgbClr>
              </a:solidFill>
            </a:endParaRPr>
          </a:p>
          <a:p>
            <a:pPr marL="342900" lvl="0" indent="-342900">
              <a:spcBef>
                <a:spcPct val="20000"/>
              </a:spcBef>
              <a:buFont typeface="Arial" panose="020B0604020202020204" pitchFamily="34" charset="0"/>
              <a:buChar char="•"/>
            </a:pPr>
            <a:r>
              <a:rPr lang="lt-LT" sz="3200" dirty="0" smtClean="0">
                <a:solidFill>
                  <a:prstClr val="black"/>
                </a:solidFill>
                <a:latin typeface="Times New Roman" panose="02020603050405020304" pitchFamily="18" charset="0"/>
                <a:cs typeface="Times New Roman" panose="02020603050405020304" pitchFamily="18" charset="0"/>
              </a:rPr>
              <a:t>„</a:t>
            </a:r>
            <a:r>
              <a:rPr lang="lt-LT" sz="3200" dirty="0">
                <a:solidFill>
                  <a:prstClr val="black"/>
                </a:solidFill>
                <a:latin typeface="Times New Roman" panose="02020603050405020304" pitchFamily="18" charset="0"/>
                <a:cs typeface="Times New Roman" panose="02020603050405020304" pitchFamily="18" charset="0"/>
              </a:rPr>
              <a:t>Kaimo gyventojų sutelktumo skatinimas“</a:t>
            </a:r>
            <a:r>
              <a:rPr lang="lt-LT" sz="3200" dirty="0" smtClean="0">
                <a:latin typeface="Times New Roman" panose="02020603050405020304" pitchFamily="18" charset="0"/>
                <a:cs typeface="Times New Roman" panose="02020603050405020304" pitchFamily="18" charset="0"/>
              </a:rPr>
              <a:t>.</a:t>
            </a:r>
          </a:p>
          <a:p>
            <a:pPr lvl="0">
              <a:spcBef>
                <a:spcPct val="20000"/>
              </a:spcBef>
            </a:pPr>
            <a:endParaRPr lang="lt-LT" sz="3200" dirty="0">
              <a:solidFill>
                <a:prstClr val="black"/>
              </a:solidFill>
              <a:latin typeface="Times New Roman" panose="02020603050405020304" pitchFamily="18" charset="0"/>
              <a:cs typeface="Times New Roman" panose="02020603050405020304" pitchFamily="18" charset="0"/>
            </a:endParaRPr>
          </a:p>
          <a:p>
            <a:pPr marL="342900" lvl="0" indent="-342900">
              <a:spcBef>
                <a:spcPct val="20000"/>
              </a:spcBef>
              <a:buFont typeface="Arial" panose="020B0604020202020204" pitchFamily="34" charset="0"/>
              <a:buChar char="•"/>
            </a:pPr>
            <a:r>
              <a:rPr lang="lt-LT" sz="3200" dirty="0">
                <a:solidFill>
                  <a:prstClr val="black"/>
                </a:solidFill>
                <a:latin typeface="Times New Roman" panose="02020603050405020304" pitchFamily="18" charset="0"/>
                <a:cs typeface="Times New Roman" panose="02020603050405020304" pitchFamily="18" charset="0"/>
              </a:rPr>
              <a:t>,,Pagrindinės paslaugos ir kaimų atnaujinimas kaimo vietovėse“ (1 veiklos sritis ,,Parama investicijoms į visų rūšių mažos apimties </a:t>
            </a:r>
            <a:r>
              <a:rPr lang="lt-LT" sz="3200" dirty="0" smtClean="0">
                <a:solidFill>
                  <a:prstClr val="black"/>
                </a:solidFill>
                <a:latin typeface="Times New Roman" panose="02020603050405020304" pitchFamily="18" charset="0"/>
                <a:cs typeface="Times New Roman" panose="02020603050405020304" pitchFamily="18" charset="0"/>
              </a:rPr>
              <a:t>infrastruktūrą).</a:t>
            </a:r>
          </a:p>
          <a:p>
            <a:pPr lvl="0">
              <a:spcBef>
                <a:spcPct val="20000"/>
              </a:spcBef>
            </a:pPr>
            <a:endParaRPr lang="lt-LT" sz="3200" dirty="0" smtClean="0">
              <a:solidFill>
                <a:prstClr val="black"/>
              </a:solidFill>
              <a:latin typeface="Times New Roman" panose="02020603050405020304" pitchFamily="18" charset="0"/>
              <a:cs typeface="Times New Roman" panose="02020603050405020304" pitchFamily="18" charset="0"/>
            </a:endParaRPr>
          </a:p>
          <a:p>
            <a:pPr marL="342900" lvl="0" indent="-342900">
              <a:spcBef>
                <a:spcPct val="20000"/>
              </a:spcBef>
              <a:buFont typeface="Arial" panose="020B0604020202020204" pitchFamily="34" charset="0"/>
              <a:buChar char="•"/>
            </a:pPr>
            <a:r>
              <a:rPr lang="lt-LT" sz="3200" dirty="0">
                <a:solidFill>
                  <a:prstClr val="black"/>
                </a:solidFill>
                <a:latin typeface="Times New Roman" panose="02020603050405020304" pitchFamily="18" charset="0"/>
                <a:cs typeface="Times New Roman" panose="02020603050405020304" pitchFamily="18" charset="0"/>
              </a:rPr>
              <a:t>„Vietos projektų pareiškėjų ir vykdytojų mokymas, įgūdžių įgijimas“</a:t>
            </a:r>
          </a:p>
          <a:p>
            <a:pPr lvl="0" algn="ctr">
              <a:spcBef>
                <a:spcPct val="20000"/>
              </a:spcBef>
            </a:pPr>
            <a:endParaRPr lang="lt-LT" sz="3200" dirty="0">
              <a:solidFill>
                <a:srgbClr val="918655">
                  <a:lumMod val="75000"/>
                </a:srgbClr>
              </a:solidFill>
            </a:endParaRPr>
          </a:p>
          <a:p>
            <a:pPr lvl="0" algn="ctr">
              <a:spcBef>
                <a:spcPct val="20000"/>
              </a:spcBef>
            </a:pPr>
            <a:endParaRPr lang="lt-LT" sz="3200" dirty="0">
              <a:solidFill>
                <a:srgbClr val="918655">
                  <a:lumMod val="75000"/>
                </a:srgbClr>
              </a:solidFill>
            </a:endParaRPr>
          </a:p>
        </p:txBody>
      </p:sp>
      <p:pic>
        <p:nvPicPr>
          <p:cNvPr id="4" name="Picture 3"/>
          <p:cNvPicPr>
            <a:picLocks noChangeAspect="1"/>
          </p:cNvPicPr>
          <p:nvPr/>
        </p:nvPicPr>
        <p:blipFill>
          <a:blip r:embed="rId2"/>
          <a:stretch>
            <a:fillRect/>
          </a:stretch>
        </p:blipFill>
        <p:spPr>
          <a:xfrm>
            <a:off x="10854440" y="549165"/>
            <a:ext cx="957155" cy="688908"/>
          </a:xfrm>
          <a:prstGeom prst="rect">
            <a:avLst/>
          </a:prstGeom>
        </p:spPr>
      </p:pic>
    </p:spTree>
    <p:extLst>
      <p:ext uri="{BB962C8B-B14F-4D97-AF65-F5344CB8AC3E}">
        <p14:creationId xmlns:p14="http://schemas.microsoft.com/office/powerpoint/2010/main" val="9061904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381066" cy="1185864"/>
          </a:xfrm>
        </p:spPr>
        <p:txBody>
          <a:bodyPr>
            <a:normAutofit/>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10)</a:t>
            </a:r>
            <a:endParaRPr lang="lt-LT" sz="3200" dirty="0"/>
          </a:p>
        </p:txBody>
      </p:sp>
      <p:sp>
        <p:nvSpPr>
          <p:cNvPr id="3" name="Turinio vietos rezervavimo ženklas 2"/>
          <p:cNvSpPr>
            <a:spLocks noGrp="1"/>
          </p:cNvSpPr>
          <p:nvPr>
            <p:ph idx="1"/>
          </p:nvPr>
        </p:nvSpPr>
        <p:spPr>
          <a:xfrm>
            <a:off x="677333" y="1674254"/>
            <a:ext cx="10514409" cy="5074275"/>
          </a:xfrm>
        </p:spPr>
        <p:txBody>
          <a:bodyPr>
            <a:normAutofit/>
          </a:bodyPr>
          <a:lstStyle/>
          <a:p>
            <a:pPr marL="0" indent="0">
              <a:buNone/>
            </a:pPr>
            <a:r>
              <a:rPr lang="lt-LT" sz="3000" dirty="0" smtClean="0">
                <a:solidFill>
                  <a:schemeClr val="tx1"/>
                </a:solidFill>
                <a:latin typeface="Times New Roman" panose="02020603050405020304" pitchFamily="18" charset="0"/>
                <a:cs typeface="Times New Roman" panose="02020603050405020304" pitchFamily="18" charset="0"/>
              </a:rPr>
              <a:t>* </a:t>
            </a:r>
            <a:r>
              <a:rPr lang="lt-LT" sz="3000" b="1" dirty="0" smtClean="0">
                <a:solidFill>
                  <a:schemeClr val="tx1"/>
                </a:solidFill>
                <a:latin typeface="Times New Roman" panose="02020603050405020304" pitchFamily="18" charset="0"/>
                <a:cs typeface="Times New Roman" panose="02020603050405020304" pitchFamily="18" charset="0"/>
              </a:rPr>
              <a:t>Vietos </a:t>
            </a:r>
            <a:r>
              <a:rPr lang="lt-LT" sz="3000" b="1" dirty="0">
                <a:solidFill>
                  <a:schemeClr val="tx1"/>
                </a:solidFill>
                <a:latin typeface="Times New Roman" panose="02020603050405020304" pitchFamily="18" charset="0"/>
                <a:cs typeface="Times New Roman" panose="02020603050405020304" pitchFamily="18" charset="0"/>
              </a:rPr>
              <a:t>projekto bendrosios išlaidos </a:t>
            </a:r>
            <a:r>
              <a:rPr lang="lt-LT" sz="3000" dirty="0" smtClean="0">
                <a:solidFill>
                  <a:schemeClr val="tx1"/>
                </a:solidFill>
                <a:latin typeface="Times New Roman" panose="02020603050405020304" pitchFamily="18" charset="0"/>
                <a:cs typeface="Times New Roman" panose="02020603050405020304" pitchFamily="18" charset="0"/>
              </a:rPr>
              <a:t>(išlaidos </a:t>
            </a:r>
            <a:r>
              <a:rPr lang="lt-LT" sz="3000" dirty="0">
                <a:solidFill>
                  <a:schemeClr val="tx1"/>
                </a:solidFill>
                <a:latin typeface="Times New Roman" panose="02020603050405020304" pitchFamily="18" charset="0"/>
                <a:cs typeface="Times New Roman" panose="02020603050405020304" pitchFamily="18" charset="0"/>
              </a:rPr>
              <a:t>negali viršyti 10 proc. kitų tinkamų finansuoti vietos projekto išlaidų (skaičiuojama nuo visų tinkamų finansuoti išlaidų, išskyrus bendrąsias):</a:t>
            </a:r>
            <a:endParaRPr lang="lt-LT" sz="3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lt-LT" sz="3000" dirty="0" smtClean="0">
                <a:solidFill>
                  <a:schemeClr val="tx1"/>
                </a:solidFill>
                <a:latin typeface="Times New Roman" panose="02020603050405020304" pitchFamily="18" charset="0"/>
                <a:cs typeface="Times New Roman" panose="02020603050405020304" pitchFamily="18" charset="0"/>
              </a:rPr>
              <a:t>atlyginimas </a:t>
            </a:r>
            <a:r>
              <a:rPr lang="lt-LT" sz="3000" dirty="0">
                <a:solidFill>
                  <a:schemeClr val="tx1"/>
                </a:solidFill>
                <a:latin typeface="Times New Roman" panose="02020603050405020304" pitchFamily="18" charset="0"/>
                <a:cs typeface="Times New Roman" panose="02020603050405020304" pitchFamily="18" charset="0"/>
              </a:rPr>
              <a:t>architektams, inžinieriams ir konsultantams už konsultacijas aplinkosauginiais ir ekonominiais projekto rengimo ir įgyvendinimo klausimais, ir kitų su jais susijusių dokumentų rengimą, kai šios išlaidos susijusios su nekilnojamojo turto statyba ir (arba) gerinimu, įskaitant teritorijų tvarkymą, naujų įrenginių ir (arba) įrangos pirkimu</a:t>
            </a:r>
            <a:r>
              <a:rPr lang="lt-LT" sz="30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lt-LT" sz="3000" dirty="0" smtClean="0">
                <a:solidFill>
                  <a:schemeClr val="tx1"/>
                </a:solidFill>
                <a:latin typeface="Times New Roman" panose="02020603050405020304" pitchFamily="18" charset="0"/>
                <a:cs typeface="Times New Roman" panose="02020603050405020304" pitchFamily="18" charset="0"/>
              </a:rPr>
              <a:t>vietos </a:t>
            </a:r>
            <a:r>
              <a:rPr lang="lt-LT" sz="3000" dirty="0">
                <a:solidFill>
                  <a:schemeClr val="tx1"/>
                </a:solidFill>
                <a:latin typeface="Times New Roman" panose="02020603050405020304" pitchFamily="18" charset="0"/>
                <a:cs typeface="Times New Roman" panose="02020603050405020304" pitchFamily="18" charset="0"/>
              </a:rPr>
              <a:t>projekto viešinimo </a:t>
            </a:r>
            <a:r>
              <a:rPr lang="lt-LT" sz="3000" dirty="0" smtClean="0">
                <a:solidFill>
                  <a:schemeClr val="tx1"/>
                </a:solidFill>
                <a:latin typeface="Times New Roman" panose="02020603050405020304" pitchFamily="18" charset="0"/>
                <a:cs typeface="Times New Roman" panose="02020603050405020304" pitchFamily="18" charset="0"/>
              </a:rPr>
              <a:t>išlaidos.</a:t>
            </a:r>
          </a:p>
          <a:p>
            <a:pPr>
              <a:buFont typeface="Arial" panose="020B0604020202020204" pitchFamily="34" charset="0"/>
              <a:buChar char="•"/>
            </a:pPr>
            <a:endParaRPr lang="lt-LT" dirty="0" smtClean="0"/>
          </a:p>
          <a:p>
            <a:pPr marL="0" indent="0">
              <a:buNone/>
            </a:pPr>
            <a:endParaRPr lang="lt-LT" dirty="0"/>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20</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3395355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368188"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11)</a:t>
            </a:r>
            <a:endParaRPr lang="lt-LT" dirty="0"/>
          </a:p>
        </p:txBody>
      </p:sp>
      <p:sp>
        <p:nvSpPr>
          <p:cNvPr id="3" name="Turinio vietos rezervavimo ženklas 2"/>
          <p:cNvSpPr>
            <a:spLocks noGrp="1"/>
          </p:cNvSpPr>
          <p:nvPr>
            <p:ph idx="1"/>
          </p:nvPr>
        </p:nvSpPr>
        <p:spPr>
          <a:xfrm>
            <a:off x="677334" y="2160589"/>
            <a:ext cx="9793190" cy="3880773"/>
          </a:xfrm>
        </p:spPr>
        <p:txBody>
          <a:bodyPr>
            <a:normAutofit/>
          </a:bodyPr>
          <a:lstStyle/>
          <a:p>
            <a:pPr marL="0" indent="0">
              <a:buNone/>
            </a:pPr>
            <a:r>
              <a:rPr lang="lt-LT" sz="3200" dirty="0" smtClean="0">
                <a:solidFill>
                  <a:schemeClr val="tx1"/>
                </a:solidFill>
                <a:latin typeface="Times New Roman" panose="02020603050405020304" pitchFamily="18" charset="0"/>
                <a:cs typeface="Times New Roman" panose="02020603050405020304" pitchFamily="18" charset="0"/>
              </a:rPr>
              <a:t>* </a:t>
            </a:r>
            <a:r>
              <a:rPr lang="lt-LT" sz="3200" b="1" dirty="0" smtClean="0">
                <a:solidFill>
                  <a:schemeClr val="tx1"/>
                </a:solidFill>
                <a:latin typeface="Times New Roman" panose="02020603050405020304" pitchFamily="18" charset="0"/>
                <a:cs typeface="Times New Roman" panose="02020603050405020304" pitchFamily="18" charset="0"/>
              </a:rPr>
              <a:t>Pridėtinės </a:t>
            </a:r>
            <a:r>
              <a:rPr lang="lt-LT" sz="3200" b="1" dirty="0">
                <a:solidFill>
                  <a:schemeClr val="tx1"/>
                </a:solidFill>
                <a:latin typeface="Times New Roman" panose="02020603050405020304" pitchFamily="18" charset="0"/>
                <a:cs typeface="Times New Roman" panose="02020603050405020304" pitchFamily="18" charset="0"/>
              </a:rPr>
              <a:t>vertės mokestis </a:t>
            </a:r>
            <a:r>
              <a:rPr lang="lt-LT" sz="3200" dirty="0" smtClean="0">
                <a:solidFill>
                  <a:schemeClr val="tx1"/>
                </a:solidFill>
                <a:latin typeface="Times New Roman" panose="02020603050405020304" pitchFamily="18" charset="0"/>
                <a:cs typeface="Times New Roman" panose="02020603050405020304" pitchFamily="18" charset="0"/>
              </a:rPr>
              <a:t>(PVM</a:t>
            </a:r>
            <a:r>
              <a:rPr lang="lt-LT" sz="3200" dirty="0">
                <a:solidFill>
                  <a:schemeClr val="tx1"/>
                </a:solidFill>
                <a:latin typeface="Times New Roman" panose="02020603050405020304" pitchFamily="18" charset="0"/>
                <a:cs typeface="Times New Roman" panose="02020603050405020304" pitchFamily="18" charset="0"/>
              </a:rPr>
              <a:t>, kurio vietos projekto vykdytojas pagal Lietuvos Respublikos pridėtinės vertės mokesčio įstatymą neturi ar negalėtų turėti galimybės įtraukti į PVM </a:t>
            </a:r>
            <a:r>
              <a:rPr lang="lt-LT" sz="3200" dirty="0" smtClean="0">
                <a:solidFill>
                  <a:schemeClr val="tx1"/>
                </a:solidFill>
                <a:latin typeface="Times New Roman" panose="02020603050405020304" pitchFamily="18" charset="0"/>
                <a:cs typeface="Times New Roman" panose="02020603050405020304" pitchFamily="18" charset="0"/>
              </a:rPr>
              <a:t>atskaitą)</a:t>
            </a:r>
          </a:p>
          <a:p>
            <a:pPr marL="0" indent="0">
              <a:buNone/>
            </a:pPr>
            <a:r>
              <a:rPr lang="lt-LT" sz="3200" dirty="0" smtClean="0">
                <a:solidFill>
                  <a:schemeClr val="tx1"/>
                </a:solidFill>
                <a:latin typeface="Times New Roman" panose="02020603050405020304" pitchFamily="18" charset="0"/>
                <a:cs typeface="Times New Roman" panose="02020603050405020304" pitchFamily="18" charset="0"/>
              </a:rPr>
              <a:t>* </a:t>
            </a:r>
            <a:r>
              <a:rPr lang="lt-LT" sz="3200" b="1" dirty="0" smtClean="0">
                <a:solidFill>
                  <a:schemeClr val="tx1"/>
                </a:solidFill>
                <a:latin typeface="Times New Roman" panose="02020603050405020304" pitchFamily="18" charset="0"/>
                <a:cs typeface="Times New Roman" panose="02020603050405020304" pitchFamily="18" charset="0"/>
              </a:rPr>
              <a:t>Nuosavas </a:t>
            </a:r>
            <a:r>
              <a:rPr lang="lt-LT" sz="3200" b="1" dirty="0">
                <a:solidFill>
                  <a:schemeClr val="tx1"/>
                </a:solidFill>
                <a:latin typeface="Times New Roman" panose="02020603050405020304" pitchFamily="18" charset="0"/>
                <a:cs typeface="Times New Roman" panose="02020603050405020304" pitchFamily="18" charset="0"/>
              </a:rPr>
              <a:t>indėlis</a:t>
            </a:r>
            <a:r>
              <a:rPr lang="lt-LT" sz="3200" dirty="0">
                <a:solidFill>
                  <a:schemeClr val="tx1"/>
                </a:solidFill>
                <a:latin typeface="Times New Roman" panose="02020603050405020304" pitchFamily="18" charset="0"/>
                <a:cs typeface="Times New Roman" panose="02020603050405020304" pitchFamily="18" charset="0"/>
              </a:rPr>
              <a:t> </a:t>
            </a:r>
            <a:r>
              <a:rPr lang="lt-LT" sz="3200" dirty="0" smtClean="0">
                <a:solidFill>
                  <a:schemeClr val="tx1"/>
                </a:solidFill>
                <a:latin typeface="Times New Roman" panose="02020603050405020304" pitchFamily="18" charset="0"/>
                <a:cs typeface="Times New Roman" panose="02020603050405020304" pitchFamily="18" charset="0"/>
              </a:rPr>
              <a:t>(savanoriškas darbas - 1 </a:t>
            </a:r>
            <a:r>
              <a:rPr lang="lt-LT" sz="3200" dirty="0">
                <a:solidFill>
                  <a:schemeClr val="tx1"/>
                </a:solidFill>
                <a:latin typeface="Times New Roman" panose="02020603050405020304" pitchFamily="18" charset="0"/>
                <a:cs typeface="Times New Roman" panose="02020603050405020304" pitchFamily="18" charset="0"/>
              </a:rPr>
              <a:t>val. įkainis – 4,87 </a:t>
            </a:r>
            <a:r>
              <a:rPr lang="lt-LT" sz="3200" dirty="0" err="1" smtClean="0">
                <a:solidFill>
                  <a:schemeClr val="tx1"/>
                </a:solidFill>
                <a:latin typeface="Times New Roman" panose="02020603050405020304" pitchFamily="18" charset="0"/>
                <a:cs typeface="Times New Roman" panose="02020603050405020304" pitchFamily="18" charset="0"/>
              </a:rPr>
              <a:t>Eur</a:t>
            </a:r>
            <a:r>
              <a:rPr lang="lt-LT" sz="3200" dirty="0" smtClean="0">
                <a:solidFill>
                  <a:schemeClr val="tx1"/>
                </a:solidFill>
                <a:latin typeface="Times New Roman" panose="02020603050405020304" pitchFamily="18" charset="0"/>
                <a:cs typeface="Times New Roman" panose="02020603050405020304" pitchFamily="18" charset="0"/>
              </a:rPr>
              <a:t>). </a:t>
            </a:r>
            <a:endParaRPr lang="lt-LT" sz="3200" dirty="0">
              <a:solidFill>
                <a:schemeClr val="tx1"/>
              </a:solidFill>
              <a:latin typeface="Times New Roman" panose="02020603050405020304" pitchFamily="18" charset="0"/>
              <a:cs typeface="Times New Roman" panose="02020603050405020304" pitchFamily="18" charset="0"/>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21</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30265709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368187"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12)</a:t>
            </a:r>
            <a:endParaRPr lang="lt-LT" dirty="0"/>
          </a:p>
        </p:txBody>
      </p:sp>
      <p:sp>
        <p:nvSpPr>
          <p:cNvPr id="3" name="Turinio vietos rezervavimo ženklas 2"/>
          <p:cNvSpPr>
            <a:spLocks noGrp="1"/>
          </p:cNvSpPr>
          <p:nvPr>
            <p:ph idx="1"/>
          </p:nvPr>
        </p:nvSpPr>
        <p:spPr>
          <a:xfrm>
            <a:off x="677333" y="2160589"/>
            <a:ext cx="10488649" cy="4484910"/>
          </a:xfrm>
        </p:spPr>
        <p:txBody>
          <a:bodyPr>
            <a:normAutofit/>
          </a:bodyPr>
          <a:lstStyle/>
          <a:p>
            <a:pPr marL="0" indent="0" algn="ctr">
              <a:buNone/>
            </a:pPr>
            <a:r>
              <a:rPr lang="lt-LT" sz="3200" b="1" dirty="0" smtClean="0">
                <a:solidFill>
                  <a:schemeClr val="tx1"/>
                </a:solidFill>
                <a:latin typeface="Times New Roman" panose="02020603050405020304" pitchFamily="18" charset="0"/>
                <a:cs typeface="Times New Roman" panose="02020603050405020304" pitchFamily="18" charset="0"/>
              </a:rPr>
              <a:t>SVARBU:</a:t>
            </a:r>
          </a:p>
          <a:p>
            <a:pPr marL="0" indent="0">
              <a:buNone/>
            </a:pPr>
            <a:r>
              <a:rPr lang="lt-LT" sz="3200" dirty="0">
                <a:solidFill>
                  <a:schemeClr val="tx1"/>
                </a:solidFill>
                <a:latin typeface="Times New Roman" panose="02020603050405020304" pitchFamily="18" charset="0"/>
                <a:cs typeface="Times New Roman" panose="02020603050405020304" pitchFamily="18" charset="0"/>
              </a:rPr>
              <a:t>Paprastojo remonto darbai nėra tinkama finansuoti </a:t>
            </a:r>
            <a:r>
              <a:rPr lang="lt-LT" sz="3200" dirty="0" err="1">
                <a:solidFill>
                  <a:schemeClr val="tx1"/>
                </a:solidFill>
                <a:latin typeface="Times New Roman" panose="02020603050405020304" pitchFamily="18" charset="0"/>
                <a:cs typeface="Times New Roman" panose="02020603050405020304" pitchFamily="18" charset="0"/>
              </a:rPr>
              <a:t>išlaida</a:t>
            </a:r>
            <a:r>
              <a:rPr lang="lt-LT" sz="3200" dirty="0">
                <a:solidFill>
                  <a:schemeClr val="tx1"/>
                </a:solidFill>
                <a:latin typeface="Times New Roman" panose="02020603050405020304" pitchFamily="18" charset="0"/>
                <a:cs typeface="Times New Roman" panose="02020603050405020304" pitchFamily="18" charset="0"/>
              </a:rPr>
              <a:t>, išskyrus paprastojo remonto darbus, kurie yra nurodyti Statybos techninio reglamento STR 1.01.08:2002 „Statinio statybos rūšys“, patvirtinto Lietuvos Respublikos aplinkos ministro 2002 m. gruodžio 5 d. įsakymu Nr. 622 „Dėl statybos techninio reglamento STR 1.01.08:2002 „Statinio statybos rūšys“ patvirtinimo“ 12.1.–12.11 papunkčiuose.</a:t>
            </a:r>
          </a:p>
          <a:p>
            <a:pPr marL="0" indent="0">
              <a:buNone/>
            </a:pPr>
            <a:endParaRPr lang="lt-LT" dirty="0"/>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22</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3573005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609600"/>
            <a:ext cx="9406825"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13)</a:t>
            </a:r>
            <a:endParaRPr lang="lt-LT" dirty="0"/>
          </a:p>
        </p:txBody>
      </p:sp>
      <p:sp>
        <p:nvSpPr>
          <p:cNvPr id="3" name="Turinio vietos rezervavimo ženklas 2"/>
          <p:cNvSpPr>
            <a:spLocks noGrp="1"/>
          </p:cNvSpPr>
          <p:nvPr>
            <p:ph idx="1"/>
          </p:nvPr>
        </p:nvSpPr>
        <p:spPr>
          <a:xfrm>
            <a:off x="677333" y="1751526"/>
            <a:ext cx="11261382" cy="4971245"/>
          </a:xfrm>
        </p:spPr>
        <p:txBody>
          <a:bodyPr>
            <a:normAutofit fontScale="85000" lnSpcReduction="20000"/>
          </a:bodyPr>
          <a:lstStyle/>
          <a:p>
            <a:pPr marL="0" indent="0" algn="ctr">
              <a:buNone/>
            </a:pPr>
            <a:r>
              <a:rPr lang="lt-LT" sz="3200" b="1" u="sng" dirty="0">
                <a:solidFill>
                  <a:schemeClr val="tx1"/>
                </a:solidFill>
                <a:latin typeface="Times New Roman" panose="02020603050405020304" pitchFamily="18" charset="0"/>
                <a:cs typeface="Times New Roman" panose="02020603050405020304" pitchFamily="18" charset="0"/>
              </a:rPr>
              <a:t>STR 1.01.08:2002 „Statinio statybos rūšys“ </a:t>
            </a:r>
          </a:p>
          <a:p>
            <a:pPr marL="0" indent="0">
              <a:lnSpc>
                <a:spcPct val="120000"/>
              </a:lnSpc>
              <a:spcBef>
                <a:spcPts val="0"/>
              </a:spcBef>
              <a:buNone/>
            </a:pPr>
            <a:r>
              <a:rPr lang="lt-LT" sz="3200" dirty="0">
                <a:solidFill>
                  <a:schemeClr val="tx1"/>
                </a:solidFill>
                <a:latin typeface="Times New Roman" panose="02020603050405020304" pitchFamily="18" charset="0"/>
                <a:cs typeface="Times New Roman" panose="02020603050405020304" pitchFamily="18" charset="0"/>
              </a:rPr>
              <a:t>12.1. statinio nelaikančiųjų konstrukcijų (jų tarpe – laiptų aikštelių, </a:t>
            </a:r>
            <a:r>
              <a:rPr lang="lt-LT" sz="3200" dirty="0" err="1">
                <a:solidFill>
                  <a:schemeClr val="tx1"/>
                </a:solidFill>
                <a:latin typeface="Times New Roman" panose="02020603050405020304" pitchFamily="18" charset="0"/>
                <a:cs typeface="Times New Roman" panose="02020603050405020304" pitchFamily="18" charset="0"/>
              </a:rPr>
              <a:t>laiptatakių</a:t>
            </a:r>
            <a:r>
              <a:rPr lang="lt-LT" sz="3200" dirty="0">
                <a:solidFill>
                  <a:schemeClr val="tx1"/>
                </a:solidFill>
                <a:latin typeface="Times New Roman" panose="02020603050405020304" pitchFamily="18" charset="0"/>
                <a:cs typeface="Times New Roman" panose="02020603050405020304" pitchFamily="18" charset="0"/>
              </a:rPr>
              <a:t>, nepriskiriamų statinio laikančiosioms konstrukcijoms) įrengimas, perstatymas, pertvarkymas ar griovimas;</a:t>
            </a:r>
          </a:p>
          <a:p>
            <a:pPr marL="0" indent="0">
              <a:lnSpc>
                <a:spcPct val="120000"/>
              </a:lnSpc>
              <a:spcBef>
                <a:spcPts val="0"/>
              </a:spcBef>
              <a:buNone/>
            </a:pPr>
            <a:r>
              <a:rPr lang="lt-LT" sz="3200" dirty="0">
                <a:solidFill>
                  <a:schemeClr val="tx1"/>
                </a:solidFill>
                <a:latin typeface="Times New Roman" panose="02020603050405020304" pitchFamily="18" charset="0"/>
                <a:cs typeface="Times New Roman" panose="02020603050405020304" pitchFamily="18" charset="0"/>
              </a:rPr>
              <a:t>12.2. sąramų laikančiose sienose stiprinimas, keitimas jų nesilpninant; pavienių elementų (rąstų, gegnių, plytų ir pan.) laikančiose konstrukcijose pakeitimas, nesilpninant laikančiųjų konstrukcijų;</a:t>
            </a:r>
          </a:p>
          <a:p>
            <a:pPr marL="0" indent="0">
              <a:lnSpc>
                <a:spcPct val="120000"/>
              </a:lnSpc>
              <a:spcBef>
                <a:spcPts val="0"/>
              </a:spcBef>
              <a:buNone/>
            </a:pPr>
            <a:r>
              <a:rPr lang="lt-LT" sz="3200" dirty="0">
                <a:solidFill>
                  <a:schemeClr val="tx1"/>
                </a:solidFill>
                <a:latin typeface="Times New Roman" panose="02020603050405020304" pitchFamily="18" charset="0"/>
                <a:cs typeface="Times New Roman" panose="02020603050405020304" pitchFamily="18" charset="0"/>
              </a:rPr>
              <a:t>12.3. </a:t>
            </a:r>
            <a:r>
              <a:rPr lang="lt-LT" sz="3200" dirty="0" smtClean="0">
                <a:solidFill>
                  <a:schemeClr val="tx1"/>
                </a:solidFill>
                <a:latin typeface="Times New Roman" panose="02020603050405020304" pitchFamily="18" charset="0"/>
                <a:cs typeface="Times New Roman" panose="02020603050405020304" pitchFamily="18" charset="0"/>
              </a:rPr>
              <a:t>(</a:t>
            </a:r>
            <a:r>
              <a:rPr lang="lt-LT" sz="3200" i="1" dirty="0" smtClean="0">
                <a:solidFill>
                  <a:schemeClr val="tx1"/>
                </a:solidFill>
                <a:latin typeface="Times New Roman" panose="02020603050405020304" pitchFamily="18" charset="0"/>
                <a:cs typeface="Times New Roman" panose="02020603050405020304" pitchFamily="18" charset="0"/>
              </a:rPr>
              <a:t>neteko galios)</a:t>
            </a:r>
            <a:r>
              <a:rPr lang="lt-LT" sz="3200" dirty="0" smtClean="0">
                <a:solidFill>
                  <a:schemeClr val="tx1"/>
                </a:solidFill>
                <a:latin typeface="Times New Roman" panose="02020603050405020304" pitchFamily="18" charset="0"/>
                <a:cs typeface="Times New Roman" panose="02020603050405020304" pitchFamily="18" charset="0"/>
              </a:rPr>
              <a:t>;</a:t>
            </a:r>
            <a:endParaRPr lang="lt-LT" sz="3200" dirty="0">
              <a:solidFill>
                <a:schemeClr val="tx1"/>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lt-LT" sz="3200" dirty="0">
                <a:solidFill>
                  <a:schemeClr val="tx1"/>
                </a:solidFill>
                <a:latin typeface="Times New Roman" panose="02020603050405020304" pitchFamily="18" charset="0"/>
                <a:cs typeface="Times New Roman" panose="02020603050405020304" pitchFamily="18" charset="0"/>
              </a:rPr>
              <a:t>12.4. fasadų ar stogo dangos ar apdailos keitimas;</a:t>
            </a:r>
          </a:p>
          <a:p>
            <a:pPr marL="0" indent="0">
              <a:lnSpc>
                <a:spcPct val="120000"/>
              </a:lnSpc>
              <a:spcBef>
                <a:spcPts val="0"/>
              </a:spcBef>
              <a:buNone/>
            </a:pPr>
            <a:r>
              <a:rPr lang="lt-LT" sz="3200" dirty="0">
                <a:solidFill>
                  <a:schemeClr val="tx1"/>
                </a:solidFill>
                <a:latin typeface="Times New Roman" panose="02020603050405020304" pitchFamily="18" charset="0"/>
                <a:cs typeface="Times New Roman" panose="02020603050405020304" pitchFamily="18" charset="0"/>
              </a:rPr>
              <a:t>12.5. angų, reikalingų statinio inžinerinių sistemų įrengimui iškirtimas skersai laikančiąsias atitvaras, kai bet kuris angos matmuo ne didesnis už </a:t>
            </a:r>
            <a:r>
              <a:rPr lang="lt-LT" sz="3200" dirty="0" err="1">
                <a:solidFill>
                  <a:schemeClr val="tx1"/>
                </a:solidFill>
                <a:latin typeface="Times New Roman" panose="02020603050405020304" pitchFamily="18" charset="0"/>
                <a:cs typeface="Times New Roman" panose="02020603050405020304" pitchFamily="18" charset="0"/>
              </a:rPr>
              <a:t>atitvaros</a:t>
            </a:r>
            <a:r>
              <a:rPr lang="lt-LT" sz="3200" dirty="0">
                <a:solidFill>
                  <a:schemeClr val="tx1"/>
                </a:solidFill>
                <a:latin typeface="Times New Roman" panose="02020603050405020304" pitchFamily="18" charset="0"/>
                <a:cs typeface="Times New Roman" panose="02020603050405020304" pitchFamily="18" charset="0"/>
              </a:rPr>
              <a:t> storį;</a:t>
            </a:r>
          </a:p>
          <a:p>
            <a:pPr marL="0" indent="0">
              <a:buNone/>
            </a:pPr>
            <a:endParaRPr lang="lt-LT" sz="3200" dirty="0">
              <a:solidFill>
                <a:schemeClr val="tx1"/>
              </a:solidFill>
              <a:latin typeface="Times New Roman" panose="02020603050405020304" pitchFamily="18" charset="0"/>
              <a:cs typeface="Times New Roman" panose="02020603050405020304" pitchFamily="18" charset="0"/>
            </a:endParaRPr>
          </a:p>
          <a:p>
            <a:endParaRPr lang="lt-LT" dirty="0"/>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23</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1236700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609600"/>
            <a:ext cx="9406825"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14)</a:t>
            </a:r>
            <a:endParaRPr lang="lt-LT" dirty="0"/>
          </a:p>
        </p:txBody>
      </p:sp>
      <p:sp>
        <p:nvSpPr>
          <p:cNvPr id="3" name="Turinio vietos rezervavimo ženklas 2"/>
          <p:cNvSpPr>
            <a:spLocks noGrp="1"/>
          </p:cNvSpPr>
          <p:nvPr>
            <p:ph idx="1"/>
          </p:nvPr>
        </p:nvSpPr>
        <p:spPr>
          <a:xfrm>
            <a:off x="677334" y="1930400"/>
            <a:ext cx="11029562" cy="4753735"/>
          </a:xfrm>
        </p:spPr>
        <p:txBody>
          <a:bodyPr>
            <a:normAutofit/>
          </a:bodyPr>
          <a:lstStyle/>
          <a:p>
            <a:pPr marL="0" indent="0">
              <a:spcBef>
                <a:spcPts val="0"/>
              </a:spcBef>
              <a:buNone/>
            </a:pPr>
            <a:r>
              <a:rPr lang="lt-LT" sz="2800" dirty="0">
                <a:solidFill>
                  <a:schemeClr val="tx1"/>
                </a:solidFill>
                <a:latin typeface="Times New Roman" panose="02020603050405020304" pitchFamily="18" charset="0"/>
                <a:cs typeface="Times New Roman" panose="02020603050405020304" pitchFamily="18" charset="0"/>
              </a:rPr>
              <a:t>12.6. nišų laikančiose </a:t>
            </a:r>
            <a:r>
              <a:rPr lang="lt-LT" sz="2800" dirty="0" err="1">
                <a:solidFill>
                  <a:schemeClr val="tx1"/>
                </a:solidFill>
                <a:latin typeface="Times New Roman" panose="02020603050405020304" pitchFamily="18" charset="0"/>
                <a:cs typeface="Times New Roman" panose="02020603050405020304" pitchFamily="18" charset="0"/>
              </a:rPr>
              <a:t>atitvarose</a:t>
            </a:r>
            <a:r>
              <a:rPr lang="lt-LT" sz="2800" dirty="0">
                <a:solidFill>
                  <a:schemeClr val="tx1"/>
                </a:solidFill>
                <a:latin typeface="Times New Roman" panose="02020603050405020304" pitchFamily="18" charset="0"/>
                <a:cs typeface="Times New Roman" panose="02020603050405020304" pitchFamily="18" charset="0"/>
              </a:rPr>
              <a:t> iškirtimas, kai nišos gylis neviršija pusės </a:t>
            </a:r>
            <a:r>
              <a:rPr lang="lt-LT" sz="2800" dirty="0" err="1">
                <a:solidFill>
                  <a:schemeClr val="tx1"/>
                </a:solidFill>
                <a:latin typeface="Times New Roman" panose="02020603050405020304" pitchFamily="18" charset="0"/>
                <a:cs typeface="Times New Roman" panose="02020603050405020304" pitchFamily="18" charset="0"/>
              </a:rPr>
              <a:t>atitvaros</a:t>
            </a:r>
            <a:r>
              <a:rPr lang="lt-LT" sz="2800" dirty="0">
                <a:solidFill>
                  <a:schemeClr val="tx1"/>
                </a:solidFill>
                <a:latin typeface="Times New Roman" panose="02020603050405020304" pitchFamily="18" charset="0"/>
                <a:cs typeface="Times New Roman" panose="02020603050405020304" pitchFamily="18" charset="0"/>
              </a:rPr>
              <a:t> storio, o kiti nišos matmenys ne didesni kaip dvigubas </a:t>
            </a:r>
            <a:r>
              <a:rPr lang="lt-LT" sz="2800" dirty="0" err="1">
                <a:solidFill>
                  <a:schemeClr val="tx1"/>
                </a:solidFill>
                <a:latin typeface="Times New Roman" panose="02020603050405020304" pitchFamily="18" charset="0"/>
                <a:cs typeface="Times New Roman" panose="02020603050405020304" pitchFamily="18" charset="0"/>
              </a:rPr>
              <a:t>atitvaros</a:t>
            </a:r>
            <a:r>
              <a:rPr lang="lt-LT" sz="2800" dirty="0">
                <a:solidFill>
                  <a:schemeClr val="tx1"/>
                </a:solidFill>
                <a:latin typeface="Times New Roman" panose="02020603050405020304" pitchFamily="18" charset="0"/>
                <a:cs typeface="Times New Roman" panose="02020603050405020304" pitchFamily="18" charset="0"/>
              </a:rPr>
              <a:t> storis;</a:t>
            </a:r>
          </a:p>
          <a:p>
            <a:pPr marL="0" indent="0">
              <a:spcBef>
                <a:spcPts val="0"/>
              </a:spcBef>
              <a:buNone/>
            </a:pPr>
            <a:r>
              <a:rPr lang="lt-LT" sz="2800" dirty="0">
                <a:solidFill>
                  <a:schemeClr val="tx1"/>
                </a:solidFill>
                <a:latin typeface="Times New Roman" panose="02020603050405020304" pitchFamily="18" charset="0"/>
                <a:cs typeface="Times New Roman" panose="02020603050405020304" pitchFamily="18" charset="0"/>
              </a:rPr>
              <a:t>12.7. angų </a:t>
            </a:r>
            <a:r>
              <a:rPr lang="lt-LT" sz="2800" dirty="0" err="1">
                <a:solidFill>
                  <a:schemeClr val="tx1"/>
                </a:solidFill>
                <a:latin typeface="Times New Roman" panose="02020603050405020304" pitchFamily="18" charset="0"/>
                <a:cs typeface="Times New Roman" panose="02020603050405020304" pitchFamily="18" charset="0"/>
              </a:rPr>
              <a:t>atitvarose</a:t>
            </a:r>
            <a:r>
              <a:rPr lang="lt-LT" sz="2800" dirty="0">
                <a:solidFill>
                  <a:schemeClr val="tx1"/>
                </a:solidFill>
                <a:latin typeface="Times New Roman" panose="02020603050405020304" pitchFamily="18" charset="0"/>
                <a:cs typeface="Times New Roman" panose="02020603050405020304" pitchFamily="18" charset="0"/>
              </a:rPr>
              <a:t> užtaisymas, buvusių laikinai užtaisytų angų atvėrimas;</a:t>
            </a:r>
          </a:p>
          <a:p>
            <a:pPr marL="0" indent="0">
              <a:spcBef>
                <a:spcPts val="0"/>
              </a:spcBef>
              <a:buNone/>
            </a:pPr>
            <a:r>
              <a:rPr lang="lt-LT" sz="2800" dirty="0">
                <a:solidFill>
                  <a:schemeClr val="tx1"/>
                </a:solidFill>
                <a:latin typeface="Times New Roman" panose="02020603050405020304" pitchFamily="18" charset="0"/>
                <a:cs typeface="Times New Roman" panose="02020603050405020304" pitchFamily="18" charset="0"/>
              </a:rPr>
              <a:t>12.8. pastatų ar jų dalių apšiltinimas;</a:t>
            </a:r>
          </a:p>
          <a:p>
            <a:pPr marL="0" indent="0">
              <a:spcBef>
                <a:spcPts val="0"/>
              </a:spcBef>
              <a:buNone/>
            </a:pPr>
            <a:r>
              <a:rPr lang="lt-LT" sz="2800" dirty="0">
                <a:solidFill>
                  <a:schemeClr val="tx1"/>
                </a:solidFill>
                <a:latin typeface="Times New Roman" panose="02020603050405020304" pitchFamily="18" charset="0"/>
                <a:cs typeface="Times New Roman" panose="02020603050405020304" pitchFamily="18" charset="0"/>
              </a:rPr>
              <a:t>12.9. balkonų, </a:t>
            </a:r>
            <a:r>
              <a:rPr lang="lt-LT" sz="2800" dirty="0" err="1">
                <a:solidFill>
                  <a:schemeClr val="tx1"/>
                </a:solidFill>
                <a:latin typeface="Times New Roman" panose="02020603050405020304" pitchFamily="18" charset="0"/>
                <a:cs typeface="Times New Roman" panose="02020603050405020304" pitchFamily="18" charset="0"/>
              </a:rPr>
              <a:t>lodžijų</a:t>
            </a:r>
            <a:r>
              <a:rPr lang="lt-LT" sz="2800" dirty="0">
                <a:solidFill>
                  <a:schemeClr val="tx1"/>
                </a:solidFill>
                <a:latin typeface="Times New Roman" panose="02020603050405020304" pitchFamily="18" charset="0"/>
                <a:cs typeface="Times New Roman" panose="02020603050405020304" pitchFamily="18" charset="0"/>
              </a:rPr>
              <a:t> įstiklinimas, fasado elementų pakeitimas, nesilpninant laikančiųjų konstrukcijų;</a:t>
            </a:r>
          </a:p>
          <a:p>
            <a:pPr marL="0" indent="0">
              <a:spcBef>
                <a:spcPts val="0"/>
              </a:spcBef>
              <a:buNone/>
            </a:pPr>
            <a:r>
              <a:rPr lang="lt-LT" sz="2800" dirty="0">
                <a:solidFill>
                  <a:schemeClr val="tx1"/>
                </a:solidFill>
                <a:latin typeface="Times New Roman" panose="02020603050405020304" pitchFamily="18" charset="0"/>
                <a:cs typeface="Times New Roman" panose="02020603050405020304" pitchFamily="18" charset="0"/>
              </a:rPr>
              <a:t>12.10. architektūros detalių pakeitimas;</a:t>
            </a:r>
          </a:p>
          <a:p>
            <a:pPr marL="0" indent="0">
              <a:spcBef>
                <a:spcPts val="0"/>
              </a:spcBef>
              <a:buNone/>
            </a:pPr>
            <a:r>
              <a:rPr lang="lt-LT" sz="2800" dirty="0">
                <a:solidFill>
                  <a:schemeClr val="tx1"/>
                </a:solidFill>
                <a:latin typeface="Times New Roman" panose="02020603050405020304" pitchFamily="18" charset="0"/>
                <a:cs typeface="Times New Roman" panose="02020603050405020304" pitchFamily="18" charset="0"/>
              </a:rPr>
              <a:t>12.11. statinio bendrųjų, atskirųjų, vartotojo inžinerinių sistemų įrengimas, keitimas, </a:t>
            </a:r>
            <a:r>
              <a:rPr lang="lt-LT" sz="2800" dirty="0" smtClean="0">
                <a:solidFill>
                  <a:schemeClr val="tx1"/>
                </a:solidFill>
                <a:latin typeface="Times New Roman" panose="02020603050405020304" pitchFamily="18" charset="0"/>
                <a:cs typeface="Times New Roman" panose="02020603050405020304" pitchFamily="18" charset="0"/>
              </a:rPr>
              <a:t>šalinimas</a:t>
            </a:r>
            <a:endParaRPr lang="lt-LT"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lt-LT" dirty="0"/>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24</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4386426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412124"/>
            <a:ext cx="9265156" cy="138334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15)</a:t>
            </a:r>
            <a:endParaRPr lang="lt-LT" dirty="0"/>
          </a:p>
        </p:txBody>
      </p:sp>
      <p:sp>
        <p:nvSpPr>
          <p:cNvPr id="3" name="Turinio vietos rezervavimo ženklas 2"/>
          <p:cNvSpPr>
            <a:spLocks noGrp="1"/>
          </p:cNvSpPr>
          <p:nvPr>
            <p:ph idx="1"/>
          </p:nvPr>
        </p:nvSpPr>
        <p:spPr>
          <a:xfrm>
            <a:off x="677333" y="1455313"/>
            <a:ext cx="10836379" cy="5293217"/>
          </a:xfrm>
        </p:spPr>
        <p:txBody>
          <a:bodyPr>
            <a:noAutofit/>
          </a:bodyPr>
          <a:lstStyle/>
          <a:p>
            <a:pPr marL="0" indent="0">
              <a:buNone/>
            </a:pPr>
            <a:r>
              <a:rPr lang="lt-LT" sz="2000" dirty="0" smtClean="0">
                <a:solidFill>
                  <a:schemeClr val="tx1"/>
                </a:solidFill>
                <a:latin typeface="Times New Roman" panose="02020603050405020304" pitchFamily="18" charset="0"/>
                <a:cs typeface="Times New Roman" panose="02020603050405020304" pitchFamily="18" charset="0"/>
              </a:rPr>
              <a:t>Jeigu </a:t>
            </a:r>
            <a:r>
              <a:rPr lang="lt-LT" sz="2000" dirty="0">
                <a:solidFill>
                  <a:schemeClr val="tx1"/>
                </a:solidFill>
                <a:latin typeface="Times New Roman" panose="02020603050405020304" pitchFamily="18" charset="0"/>
                <a:cs typeface="Times New Roman" panose="02020603050405020304" pitchFamily="18" charset="0"/>
              </a:rPr>
              <a:t>vietos projekte numatytos investicijos į nekilnojamąjį turtą ir jis</a:t>
            </a:r>
            <a:r>
              <a:rPr lang="lt-LT" sz="20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lt-LT" sz="2000" dirty="0" smtClean="0">
                <a:solidFill>
                  <a:schemeClr val="tx1"/>
                </a:solidFill>
                <a:latin typeface="Times New Roman" panose="02020603050405020304" pitchFamily="18" charset="0"/>
                <a:cs typeface="Times New Roman" panose="02020603050405020304" pitchFamily="18" charset="0"/>
              </a:rPr>
              <a:t>* nuosavybės </a:t>
            </a:r>
            <a:r>
              <a:rPr lang="lt-LT" sz="2000" dirty="0">
                <a:solidFill>
                  <a:schemeClr val="tx1"/>
                </a:solidFill>
                <a:latin typeface="Times New Roman" panose="02020603050405020304" pitchFamily="18" charset="0"/>
                <a:cs typeface="Times New Roman" panose="02020603050405020304" pitchFamily="18" charset="0"/>
              </a:rPr>
              <a:t>teise priklauso fiziniam asmeniui ir (arba) privačiam juridiniam asmeniui, ir (arba) viešajam juridiniam asmeniui (išskyrus valstybės institucijas, įstaigas ir savivaldybes), jos yra tinkamos finansuoti iš paramos VPS įgyvendinti lėšų, jeigu pareiškėjas ir (arba) tinkamas vietos projekto partneris valdo tą nekilnojamąjį turtą nuosavybės, nuomos ar kito teisėto naudojimosi pagrindais (netaikoma, kai numatytos investicijos į naujų pastatų ir statinių statybą); teisėtą nekilnojamojo turto valdymą, naudojimą ir disponavimą įrodančios daiktinės teisės, juridiniai faktai turi būti įregistruoti VĮ Registrų centre ne trumpesniam kaip 10 </a:t>
            </a:r>
            <a:r>
              <a:rPr lang="lt-LT" sz="2000" dirty="0" smtClean="0">
                <a:solidFill>
                  <a:schemeClr val="tx1"/>
                </a:solidFill>
                <a:latin typeface="Times New Roman" panose="02020603050405020304" pitchFamily="18" charset="0"/>
                <a:cs typeface="Times New Roman" panose="02020603050405020304" pitchFamily="18" charset="0"/>
              </a:rPr>
              <a:t>metų </a:t>
            </a:r>
            <a:r>
              <a:rPr lang="lt-LT" sz="2000" dirty="0">
                <a:solidFill>
                  <a:schemeClr val="tx1"/>
                </a:solidFill>
                <a:latin typeface="Times New Roman" panose="02020603050405020304" pitchFamily="18" charset="0"/>
                <a:cs typeface="Times New Roman" panose="02020603050405020304" pitchFamily="18" charset="0"/>
              </a:rPr>
              <a:t>laikotarpiui nuo vietos projekto paraiškos pateikimo dienos. </a:t>
            </a:r>
            <a:r>
              <a:rPr lang="lt-LT" sz="2000" dirty="0" smtClean="0">
                <a:solidFill>
                  <a:schemeClr val="tx1"/>
                </a:solidFill>
                <a:latin typeface="Times New Roman" panose="02020603050405020304" pitchFamily="18" charset="0"/>
                <a:cs typeface="Times New Roman" panose="02020603050405020304" pitchFamily="18" charset="0"/>
              </a:rPr>
              <a:t>Jeigu vietos projekte numatytos investicijos į naujų pastatų ir (ar) statinių statybą,  žemė po naujai statomais pastatais ir (ar) statiniais nuosavybės teise turi priklausyti fiziniam asmeniui ir (arba) privačiam juridiniam asmeniui, ir (arba) viešajam juridiniam asmeniui (išskyrus valstybės institucijas, įstaigas, savivaldybes ir jų įstaigas). Žemė </a:t>
            </a:r>
            <a:r>
              <a:rPr lang="lt-LT" sz="2000" dirty="0">
                <a:solidFill>
                  <a:schemeClr val="tx1"/>
                </a:solidFill>
                <a:latin typeface="Times New Roman" panose="02020603050405020304" pitchFamily="18" charset="0"/>
                <a:cs typeface="Times New Roman" panose="02020603050405020304" pitchFamily="18" charset="0"/>
              </a:rPr>
              <a:t>NVO įgyvendinamų vietos projektų atveju turi priklausyti pareiškėjui ir (arba) vietos projekto partneriui – viešajam juridiniam asmeniui, nuosavybės teise (vietos projekto partneriai – valstybės institucijos, įstaigos, savivaldybės ar jų įstaigos – valdo žemę nuosavybės, nuomos ar kito teisėto naudojimo pagrindais. Teisėtą nekilnojamojo turto valdymą, naudojimą ir disponavimą įrodančios daiktinės teisės, juridiniai faktai turi būti įregistruoti VĮ Registrų centre ne trumpesniam kaip </a:t>
            </a:r>
            <a:r>
              <a:rPr lang="lt-LT" sz="2000" dirty="0" smtClean="0">
                <a:solidFill>
                  <a:schemeClr val="tx1"/>
                </a:solidFill>
                <a:latin typeface="Times New Roman" panose="02020603050405020304" pitchFamily="18" charset="0"/>
                <a:cs typeface="Times New Roman" panose="02020603050405020304" pitchFamily="18" charset="0"/>
              </a:rPr>
              <a:t>10 metų </a:t>
            </a:r>
            <a:r>
              <a:rPr lang="lt-LT" sz="2000" dirty="0">
                <a:solidFill>
                  <a:schemeClr val="tx1"/>
                </a:solidFill>
                <a:latin typeface="Times New Roman" panose="02020603050405020304" pitchFamily="18" charset="0"/>
                <a:cs typeface="Times New Roman" panose="02020603050405020304" pitchFamily="18" charset="0"/>
              </a:rPr>
              <a:t>laikotarpiui nuo vietos projekto paraiškos pateikimo </a:t>
            </a:r>
            <a:r>
              <a:rPr lang="lt-LT" sz="2000" dirty="0" smtClean="0">
                <a:solidFill>
                  <a:schemeClr val="tx1"/>
                </a:solidFill>
                <a:latin typeface="Times New Roman" panose="02020603050405020304" pitchFamily="18" charset="0"/>
                <a:cs typeface="Times New Roman" panose="02020603050405020304" pitchFamily="18" charset="0"/>
              </a:rPr>
              <a:t>dienos;</a:t>
            </a:r>
            <a:endParaRPr lang="lt-LT" sz="2000" dirty="0">
              <a:solidFill>
                <a:schemeClr val="tx1"/>
              </a:solidFill>
              <a:latin typeface="Times New Roman" panose="02020603050405020304" pitchFamily="18" charset="0"/>
              <a:cs typeface="Times New Roman" panose="02020603050405020304" pitchFamily="18" charset="0"/>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25</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4676911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609600"/>
            <a:ext cx="9381067"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„Pagrindinės paslaugos ir kaimų atnaujinimas kaimo vietovėse“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16)</a:t>
            </a:r>
            <a:endParaRPr lang="lt-LT" dirty="0"/>
          </a:p>
        </p:txBody>
      </p:sp>
      <p:sp>
        <p:nvSpPr>
          <p:cNvPr id="3" name="Turinio vietos rezervavimo ženklas 2"/>
          <p:cNvSpPr>
            <a:spLocks noGrp="1"/>
          </p:cNvSpPr>
          <p:nvPr>
            <p:ph idx="1"/>
          </p:nvPr>
        </p:nvSpPr>
        <p:spPr>
          <a:xfrm>
            <a:off x="677334" y="2160589"/>
            <a:ext cx="10308344" cy="3880773"/>
          </a:xfrm>
        </p:spPr>
        <p:txBody>
          <a:bodyPr>
            <a:noAutofit/>
          </a:bodyPr>
          <a:lstStyle/>
          <a:p>
            <a:pPr marL="0" indent="0">
              <a:buNone/>
            </a:pPr>
            <a:r>
              <a:rPr lang="lt-LT" sz="2400" dirty="0" smtClean="0">
                <a:solidFill>
                  <a:schemeClr val="tx1"/>
                </a:solidFill>
                <a:latin typeface="Times New Roman" panose="02020603050405020304" pitchFamily="18" charset="0"/>
                <a:cs typeface="Times New Roman" panose="02020603050405020304" pitchFamily="18" charset="0"/>
              </a:rPr>
              <a:t>* nuosavybės </a:t>
            </a:r>
            <a:r>
              <a:rPr lang="lt-LT" sz="2400" dirty="0">
                <a:solidFill>
                  <a:schemeClr val="tx1"/>
                </a:solidFill>
                <a:latin typeface="Times New Roman" panose="02020603050405020304" pitchFamily="18" charset="0"/>
                <a:cs typeface="Times New Roman" panose="02020603050405020304" pitchFamily="18" charset="0"/>
              </a:rPr>
              <a:t>teise priklauso valstybei arba savivaldybei, jos yra tinkamos finansuoti iš paramos VPS įgyvendinti lėšų, jeigu vietos projekto paraišką teikia ir vietos projektą įgyvendina asmuo, kuriam suteikta teisė valdyti, naudoti nekilnojamąjį turtą ir disponuoti juo pagal nuomos, panaudos, patikėjimo sutartis arba kitus teisėtą valdymą, naudojimą ir disponavimą nekilnojamuoju turtu įrodančius dokumentus, kuriuose, be kita ko, nurodytas leidimas atlikti vietos projekte numatytas investicijas. Teisėtą nekilnojamojo turto valdymą, naudojimą ir disponavimą įrodančios daiktinės teisės, juridiniai faktai turi būti įregistruoti VĮ Registrų centre ne trumpesniam kaip 7 </a:t>
            </a:r>
            <a:r>
              <a:rPr lang="lt-LT" sz="2400" dirty="0" smtClean="0">
                <a:solidFill>
                  <a:schemeClr val="tx1"/>
                </a:solidFill>
                <a:latin typeface="Times New Roman" panose="02020603050405020304" pitchFamily="18" charset="0"/>
                <a:cs typeface="Times New Roman" panose="02020603050405020304" pitchFamily="18" charset="0"/>
              </a:rPr>
              <a:t>metų </a:t>
            </a:r>
            <a:r>
              <a:rPr lang="lt-LT" sz="2400" dirty="0">
                <a:solidFill>
                  <a:schemeClr val="tx1"/>
                </a:solidFill>
                <a:latin typeface="Times New Roman" panose="02020603050405020304" pitchFamily="18" charset="0"/>
                <a:cs typeface="Times New Roman" panose="02020603050405020304" pitchFamily="18" charset="0"/>
              </a:rPr>
              <a:t>laikotarpiui nuo vietos projekto paraiškos pateikimo dienos</a:t>
            </a: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26</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403848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10450012" cy="1320800"/>
          </a:xfrm>
        </p:spPr>
        <p:txBody>
          <a:bodyPr/>
          <a:lstStyle/>
          <a:p>
            <a:pPr algn="ctr"/>
            <a:r>
              <a:rPr lang="lt-LT" sz="3200" b="1" dirty="0" smtClean="0">
                <a:solidFill>
                  <a:srgbClr val="90C226">
                    <a:lumMod val="50000"/>
                  </a:srgbClr>
                </a:solidFill>
                <a:latin typeface="Times New Roman" panose="02020603050405020304" pitchFamily="18" charset="0"/>
                <a:cs typeface="Times New Roman" panose="02020603050405020304" pitchFamily="18" charset="0"/>
              </a:rPr>
              <a:t>„Vietos </a:t>
            </a:r>
            <a:r>
              <a:rPr lang="lt-LT" sz="3200" b="1" dirty="0">
                <a:solidFill>
                  <a:srgbClr val="90C226">
                    <a:lumMod val="50000"/>
                  </a:srgbClr>
                </a:solidFill>
                <a:latin typeface="Times New Roman" panose="02020603050405020304" pitchFamily="18" charset="0"/>
                <a:cs typeface="Times New Roman" panose="02020603050405020304" pitchFamily="18" charset="0"/>
              </a:rPr>
              <a:t>projektų pareiškėjų ir vykdytojų mokymas, įgūdžių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įgijimas“ </a:t>
            </a:r>
            <a:r>
              <a:rPr lang="lt-LT" sz="3200" b="1" dirty="0">
                <a:solidFill>
                  <a:srgbClr val="90C226">
                    <a:lumMod val="50000"/>
                  </a:srgbClr>
                </a:solidFill>
                <a:latin typeface="Times New Roman" panose="02020603050405020304" pitchFamily="18" charset="0"/>
                <a:cs typeface="Times New Roman" panose="02020603050405020304" pitchFamily="18" charset="0"/>
              </a:rPr>
              <a:t>(</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1)</a:t>
            </a:r>
            <a:endParaRPr lang="lt-LT" dirty="0"/>
          </a:p>
        </p:txBody>
      </p:sp>
      <p:sp>
        <p:nvSpPr>
          <p:cNvPr id="3" name="Turinio vietos rezervavimo ženklas 2"/>
          <p:cNvSpPr>
            <a:spLocks noGrp="1"/>
          </p:cNvSpPr>
          <p:nvPr>
            <p:ph idx="1"/>
          </p:nvPr>
        </p:nvSpPr>
        <p:spPr>
          <a:xfrm>
            <a:off x="677334" y="2160589"/>
            <a:ext cx="10707590" cy="3880773"/>
          </a:xfrm>
        </p:spPr>
        <p:txBody>
          <a:bodyPr/>
          <a:lstStyle/>
          <a:p>
            <a:pPr marL="0" indent="0">
              <a:buNone/>
            </a:pPr>
            <a:r>
              <a:rPr lang="lt-LT" sz="3100" u="sng" dirty="0">
                <a:solidFill>
                  <a:prstClr val="black"/>
                </a:solidFill>
                <a:latin typeface="Times New Roman" panose="02020603050405020304" pitchFamily="18" charset="0"/>
                <a:cs typeface="Times New Roman" panose="02020603050405020304" pitchFamily="18" charset="0"/>
              </a:rPr>
              <a:t>Remiamos </a:t>
            </a:r>
            <a:r>
              <a:rPr lang="lt-LT" sz="3100" u="sng" dirty="0" smtClean="0">
                <a:solidFill>
                  <a:prstClr val="black"/>
                </a:solidFill>
                <a:latin typeface="Times New Roman" panose="02020603050405020304" pitchFamily="18" charset="0"/>
                <a:cs typeface="Times New Roman" panose="02020603050405020304" pitchFamily="18" charset="0"/>
              </a:rPr>
              <a:t>veiklos</a:t>
            </a:r>
            <a:r>
              <a:rPr lang="lt-LT" sz="3100" dirty="0" smtClean="0">
                <a:solidFill>
                  <a:prstClr val="black"/>
                </a:solidFill>
                <a:latin typeface="Times New Roman" panose="02020603050405020304" pitchFamily="18" charset="0"/>
                <a:cs typeface="Times New Roman" panose="02020603050405020304" pitchFamily="18" charset="0"/>
              </a:rPr>
              <a:t>: </a:t>
            </a:r>
            <a:r>
              <a:rPr lang="lt-LT" sz="32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kaimo </a:t>
            </a:r>
            <a:r>
              <a:rPr lang="lt-LT"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bendruomenių ir kitų NVO atstovų, besiimančių naujos veiklos (ypač ūkinės) profesinės kompetencijos ugdymas (supažindinimas su gerąja šalies ir užsienio patirtimi, gebėjimų naudotis įgyta technika ir </a:t>
            </a:r>
            <a:r>
              <a:rPr lang="lt-LT" sz="32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įrengimais</a:t>
            </a:r>
            <a:r>
              <a:rPr lang="lt-LT" sz="32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suteikimas), taip pat kitų vietos projektų pareiškėjų mokymosi poreikių tenkinimas</a:t>
            </a:r>
            <a:endParaRPr lang="lt-LT" sz="3200" dirty="0">
              <a:solidFill>
                <a:schemeClr val="tx1"/>
              </a:solidFill>
              <a:latin typeface="Times New Roman" panose="02020603050405020304" pitchFamily="18" charset="0"/>
              <a:cs typeface="Times New Roman" panose="02020603050405020304" pitchFamily="18" charset="0"/>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27</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35664014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609600"/>
            <a:ext cx="9600007"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„Vietos projektų pareiškėjų ir vykdytojų mokymas, įgūdžių įgijimas“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(2)</a:t>
            </a:r>
            <a:endParaRPr lang="lt-LT" dirty="0"/>
          </a:p>
        </p:txBody>
      </p:sp>
      <p:sp>
        <p:nvSpPr>
          <p:cNvPr id="3" name="Turinio vietos rezervavimo ženklas 2"/>
          <p:cNvSpPr>
            <a:spLocks noGrp="1"/>
          </p:cNvSpPr>
          <p:nvPr>
            <p:ph idx="1"/>
          </p:nvPr>
        </p:nvSpPr>
        <p:spPr>
          <a:xfrm>
            <a:off x="677334" y="2160589"/>
            <a:ext cx="9703038" cy="3880773"/>
          </a:xfrm>
        </p:spPr>
        <p:txBody>
          <a:bodyPr/>
          <a:lstStyle/>
          <a:p>
            <a:pPr marL="0" indent="0">
              <a:buNone/>
            </a:pPr>
            <a:r>
              <a:rPr lang="lt-LT" sz="3200" u="sng" dirty="0">
                <a:solidFill>
                  <a:prstClr val="black"/>
                </a:solidFill>
                <a:latin typeface="Times New Roman" panose="02020603050405020304" pitchFamily="18" charset="0"/>
                <a:cs typeface="Times New Roman" panose="02020603050405020304" pitchFamily="18" charset="0"/>
              </a:rPr>
              <a:t>Tinkami vietos projektų vykdytojai</a:t>
            </a:r>
            <a:r>
              <a:rPr lang="lt-LT" sz="3200" dirty="0" smtClean="0">
                <a:solidFill>
                  <a:prstClr val="black"/>
                </a:solidFill>
                <a:latin typeface="Times New Roman" panose="02020603050405020304" pitchFamily="18" charset="0"/>
                <a:cs typeface="Times New Roman" panose="02020603050405020304" pitchFamily="18" charset="0"/>
              </a:rPr>
              <a:t>:</a:t>
            </a:r>
          </a:p>
          <a:p>
            <a:pPr marL="0" indent="0">
              <a:buNone/>
            </a:pPr>
            <a:r>
              <a:rPr lang="lt-LT" sz="3200" dirty="0">
                <a:solidFill>
                  <a:schemeClr val="tx1"/>
                </a:solidFill>
                <a:latin typeface="Times New Roman" panose="02020603050405020304" pitchFamily="18" charset="0"/>
                <a:ea typeface="Times New Roman" panose="02020603050405020304" pitchFamily="18" charset="0"/>
              </a:rPr>
              <a:t>viešieji pelno nesiekiantys juridiniai asmenys, registruoti pagal LR Asociacijų, LR Viešųjų įstaigų, LR Labdaros ir paramos fondų įstatymus. Pareiškėjo pobūdis – nevyriausybinė </a:t>
            </a:r>
            <a:r>
              <a:rPr lang="lt-LT" sz="3200" dirty="0" smtClean="0">
                <a:solidFill>
                  <a:schemeClr val="tx1"/>
                </a:solidFill>
                <a:latin typeface="Times New Roman" panose="02020603050405020304" pitchFamily="18" charset="0"/>
                <a:ea typeface="Times New Roman" panose="02020603050405020304" pitchFamily="18" charset="0"/>
              </a:rPr>
              <a:t>organizacija.</a:t>
            </a:r>
          </a:p>
          <a:p>
            <a:pPr marL="0" indent="0">
              <a:buNone/>
            </a:pPr>
            <a:endParaRPr lang="lt-LT" dirty="0" smtClean="0">
              <a:latin typeface="Times New Roman" panose="02020603050405020304" pitchFamily="18" charset="0"/>
            </a:endParaRPr>
          </a:p>
          <a:p>
            <a:pPr marL="0" indent="0">
              <a:buNone/>
            </a:pPr>
            <a:r>
              <a:rPr lang="lt-LT" sz="3200" u="sng" dirty="0" smtClean="0">
                <a:solidFill>
                  <a:schemeClr val="tx1"/>
                </a:solidFill>
                <a:latin typeface="Times New Roman" panose="02020603050405020304" pitchFamily="18" charset="0"/>
              </a:rPr>
              <a:t>Projektai įgyvendinami be partnerių.</a:t>
            </a:r>
            <a:endParaRPr lang="lt-LT" sz="3200" u="sng" dirty="0">
              <a:solidFill>
                <a:schemeClr val="tx1"/>
              </a:solidFill>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28</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3729085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609600"/>
            <a:ext cx="9484097"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„Vietos projektų pareiškėjų ir vykdytojų mokymas, įgūdžių įgijimas“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(3)</a:t>
            </a:r>
            <a:endParaRPr lang="lt-LT" dirty="0"/>
          </a:p>
        </p:txBody>
      </p:sp>
      <p:sp>
        <p:nvSpPr>
          <p:cNvPr id="3" name="Turinio vietos rezervavimo ženklas 2"/>
          <p:cNvSpPr>
            <a:spLocks noGrp="1"/>
          </p:cNvSpPr>
          <p:nvPr>
            <p:ph idx="1"/>
          </p:nvPr>
        </p:nvSpPr>
        <p:spPr>
          <a:xfrm>
            <a:off x="677333" y="2160589"/>
            <a:ext cx="10334103" cy="3880773"/>
          </a:xfrm>
        </p:spPr>
        <p:txBody>
          <a:bodyPr/>
          <a:lstStyle/>
          <a:p>
            <a:pPr marL="0" lvl="0" indent="0" defTabSz="914400">
              <a:spcBef>
                <a:spcPts val="0"/>
              </a:spcBef>
              <a:buClrTx/>
              <a:buSzTx/>
              <a:buNone/>
            </a:pPr>
            <a:r>
              <a:rPr lang="lt-LT" sz="3200" dirty="0">
                <a:solidFill>
                  <a:prstClr val="black"/>
                </a:solidFill>
                <a:latin typeface="Times New Roman" panose="02020603050405020304" pitchFamily="18" charset="0"/>
                <a:cs typeface="Times New Roman" panose="02020603050405020304" pitchFamily="18" charset="0"/>
              </a:rPr>
              <a:t>Didžiausia lėšų vietos projektui paramos suma negali viršyti </a:t>
            </a:r>
            <a:r>
              <a:rPr lang="lt-LT" sz="3200" dirty="0" smtClean="0">
                <a:solidFill>
                  <a:prstClr val="black"/>
                </a:solidFill>
                <a:latin typeface="Times New Roman" panose="02020603050405020304" pitchFamily="18" charset="0"/>
                <a:cs typeface="Times New Roman" panose="02020603050405020304" pitchFamily="18" charset="0"/>
              </a:rPr>
              <a:t>12.000,00 </a:t>
            </a:r>
            <a:r>
              <a:rPr lang="lt-LT" sz="3200" dirty="0" err="1">
                <a:solidFill>
                  <a:prstClr val="black"/>
                </a:solidFill>
                <a:latin typeface="Times New Roman" panose="02020603050405020304" pitchFamily="18" charset="0"/>
                <a:cs typeface="Times New Roman" panose="02020603050405020304" pitchFamily="18" charset="0"/>
              </a:rPr>
              <a:t>Eur</a:t>
            </a:r>
            <a:r>
              <a:rPr lang="lt-LT" sz="3200" dirty="0">
                <a:solidFill>
                  <a:prstClr val="black"/>
                </a:solidFill>
                <a:latin typeface="Times New Roman" panose="02020603050405020304" pitchFamily="18" charset="0"/>
                <a:cs typeface="Times New Roman" panose="02020603050405020304" pitchFamily="18" charset="0"/>
              </a:rPr>
              <a:t>.</a:t>
            </a:r>
          </a:p>
          <a:p>
            <a:pPr marL="0" lvl="0" indent="0" defTabSz="914400">
              <a:spcBef>
                <a:spcPts val="0"/>
              </a:spcBef>
              <a:buClrTx/>
              <a:buSzTx/>
              <a:buNone/>
            </a:pPr>
            <a:endParaRPr lang="lt-LT" sz="3200" dirty="0">
              <a:solidFill>
                <a:prstClr val="black"/>
              </a:solidFill>
              <a:latin typeface="Times New Roman" panose="02020603050405020304" pitchFamily="18" charset="0"/>
              <a:cs typeface="Times New Roman" panose="02020603050405020304" pitchFamily="18" charset="0"/>
            </a:endParaRPr>
          </a:p>
          <a:p>
            <a:pPr marL="0" lvl="0" indent="0" defTabSz="914400">
              <a:spcBef>
                <a:spcPts val="0"/>
              </a:spcBef>
              <a:buClrTx/>
              <a:buSzTx/>
              <a:buNone/>
            </a:pPr>
            <a:r>
              <a:rPr lang="lt-LT" sz="3200" dirty="0">
                <a:solidFill>
                  <a:prstClr val="black"/>
                </a:solidFill>
                <a:latin typeface="Times New Roman" panose="02020603050405020304" pitchFamily="18" charset="0"/>
                <a:cs typeface="Times New Roman" panose="02020603050405020304" pitchFamily="18" charset="0"/>
              </a:rPr>
              <a:t>Lėšos vietos projektui įgyvendinti gali sudaryti iki 80 proc. visų  tinkamų finansuoti vietos projektų išlaidų</a:t>
            </a:r>
          </a:p>
          <a:p>
            <a:pPr marL="0" indent="0">
              <a:buNone/>
            </a:pPr>
            <a:endParaRPr lang="lt-LT" dirty="0"/>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29</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2665311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FD201C-6DEC-4D5C-9BD6-E0E16F1BDEA6}" type="slidenum">
              <a:rPr lang="lt-LT" smtClean="0"/>
              <a:t>3</a:t>
            </a:fld>
            <a:endParaRPr lang="lt-LT"/>
          </a:p>
        </p:txBody>
      </p:sp>
      <p:pic>
        <p:nvPicPr>
          <p:cNvPr id="4" name="Picture 3"/>
          <p:cNvPicPr>
            <a:picLocks noChangeAspect="1"/>
          </p:cNvPicPr>
          <p:nvPr/>
        </p:nvPicPr>
        <p:blipFill>
          <a:blip r:embed="rId2"/>
          <a:stretch>
            <a:fillRect/>
          </a:stretch>
        </p:blipFill>
        <p:spPr>
          <a:xfrm>
            <a:off x="10927177" y="305417"/>
            <a:ext cx="957155" cy="688908"/>
          </a:xfrm>
          <a:prstGeom prst="rect">
            <a:avLst/>
          </a:prstGeom>
        </p:spPr>
      </p:pic>
      <p:sp>
        <p:nvSpPr>
          <p:cNvPr id="5" name="Rectangle 4"/>
          <p:cNvSpPr/>
          <p:nvPr/>
        </p:nvSpPr>
        <p:spPr>
          <a:xfrm>
            <a:off x="1030429" y="478499"/>
            <a:ext cx="9341427" cy="5927777"/>
          </a:xfrm>
          <a:prstGeom prst="rect">
            <a:avLst/>
          </a:prstGeom>
        </p:spPr>
        <p:txBody>
          <a:bodyPr wrap="square">
            <a:spAutoFit/>
          </a:bodyPr>
          <a:lstStyle/>
          <a:p>
            <a:pPr lvl="0" algn="ctr">
              <a:spcBef>
                <a:spcPct val="20000"/>
              </a:spcBef>
            </a:pPr>
            <a:r>
              <a:rPr lang="lt-LT" sz="3200" b="1" dirty="0">
                <a:solidFill>
                  <a:schemeClr val="accent1">
                    <a:lumMod val="50000"/>
                  </a:schemeClr>
                </a:solidFill>
                <a:latin typeface="Times New Roman" panose="02020603050405020304" pitchFamily="18" charset="0"/>
                <a:cs typeface="Times New Roman" panose="02020603050405020304" pitchFamily="18" charset="0"/>
              </a:rPr>
              <a:t>„Kaimo gyventojų sutelktumo skatinimas</a:t>
            </a:r>
            <a:r>
              <a:rPr lang="lt-LT" sz="3200" b="1" dirty="0" smtClean="0">
                <a:solidFill>
                  <a:schemeClr val="accent1">
                    <a:lumMod val="50000"/>
                  </a:schemeClr>
                </a:solidFill>
                <a:latin typeface="Times New Roman" panose="02020603050405020304" pitchFamily="18" charset="0"/>
                <a:cs typeface="Times New Roman" panose="02020603050405020304" pitchFamily="18" charset="0"/>
              </a:rPr>
              <a:t>“ (1)</a:t>
            </a:r>
            <a:endParaRPr lang="lt-LT" sz="3200" b="1" dirty="0">
              <a:solidFill>
                <a:schemeClr val="accent1">
                  <a:lumMod val="50000"/>
                </a:schemeClr>
              </a:solidFill>
              <a:latin typeface="Times New Roman" panose="02020603050405020304" pitchFamily="18" charset="0"/>
              <a:cs typeface="Times New Roman" panose="02020603050405020304" pitchFamily="18" charset="0"/>
            </a:endParaRPr>
          </a:p>
          <a:p>
            <a:pPr lvl="0">
              <a:spcBef>
                <a:spcPct val="20000"/>
              </a:spcBef>
            </a:pPr>
            <a:r>
              <a:rPr lang="lt-LT" sz="3100" u="sng" dirty="0" smtClean="0">
                <a:solidFill>
                  <a:prstClr val="black"/>
                </a:solidFill>
                <a:latin typeface="Times New Roman" panose="02020603050405020304" pitchFamily="18" charset="0"/>
                <a:cs typeface="Times New Roman" panose="02020603050405020304" pitchFamily="18" charset="0"/>
              </a:rPr>
              <a:t>Remiamos </a:t>
            </a:r>
            <a:r>
              <a:rPr lang="lt-LT" sz="3100" u="sng" dirty="0">
                <a:solidFill>
                  <a:prstClr val="black"/>
                </a:solidFill>
                <a:latin typeface="Times New Roman" panose="02020603050405020304" pitchFamily="18" charset="0"/>
                <a:cs typeface="Times New Roman" panose="02020603050405020304" pitchFamily="18" charset="0"/>
              </a:rPr>
              <a:t>veiklos</a:t>
            </a:r>
            <a:r>
              <a:rPr lang="lt-LT" sz="3100" dirty="0">
                <a:solidFill>
                  <a:prstClr val="black"/>
                </a:solidFill>
                <a:latin typeface="Times New Roman" panose="02020603050405020304" pitchFamily="18" charset="0"/>
                <a:cs typeface="Times New Roman" panose="02020603050405020304" pitchFamily="18" charset="0"/>
              </a:rPr>
              <a:t>: </a:t>
            </a:r>
            <a:r>
              <a:rPr lang="lt-LT" sz="3100" dirty="0" smtClean="0">
                <a:solidFill>
                  <a:prstClr val="black"/>
                </a:solidFill>
                <a:latin typeface="Times New Roman" panose="02020603050405020304" pitchFamily="18" charset="0"/>
                <a:cs typeface="Times New Roman" panose="02020603050405020304" pitchFamily="18" charset="0"/>
              </a:rPr>
              <a:t>bendrų </a:t>
            </a:r>
            <a:r>
              <a:rPr lang="lt-LT" sz="3100" dirty="0">
                <a:solidFill>
                  <a:prstClr val="black"/>
                </a:solidFill>
                <a:latin typeface="Times New Roman" panose="02020603050405020304" pitchFamily="18" charset="0"/>
                <a:cs typeface="Times New Roman" panose="02020603050405020304" pitchFamily="18" charset="0"/>
              </a:rPr>
              <a:t>renginių (kūrybinių stovyklų, plenerų, tradicinių švenčių, mugių ir kitų viešųjų renginių), organizavimas; jaunimo įtraukimas į socialinių paslaugų, teikiamų bendruomenės lygiu, organizavimą; daugiavaikių ir kitų paramos pageidaujančių šeimų rėmimas, įtraukiant šių šeimų vaikus ir kitus šeimos narius į „</a:t>
            </a:r>
            <a:r>
              <a:rPr lang="lt-LT" sz="3100" dirty="0" err="1">
                <a:solidFill>
                  <a:prstClr val="black"/>
                </a:solidFill>
                <a:latin typeface="Times New Roman" panose="02020603050405020304" pitchFamily="18" charset="0"/>
                <a:cs typeface="Times New Roman" panose="02020603050405020304" pitchFamily="18" charset="0"/>
              </a:rPr>
              <a:t>hobby</a:t>
            </a:r>
            <a:r>
              <a:rPr lang="lt-LT" sz="3100" dirty="0">
                <a:solidFill>
                  <a:prstClr val="black"/>
                </a:solidFill>
                <a:latin typeface="Times New Roman" panose="02020603050405020304" pitchFamily="18" charset="0"/>
                <a:cs typeface="Times New Roman" panose="02020603050405020304" pitchFamily="18" charset="0"/>
              </a:rPr>
              <a:t>“ pobūdžio žemės ūkio veiklą (pvz., bitininkystę, dekoratyvinių, naminių gyvūnų bei paukščių auginimą ir pan.); </a:t>
            </a:r>
            <a:r>
              <a:rPr lang="lt-LT" sz="3100" dirty="0" err="1">
                <a:solidFill>
                  <a:prstClr val="black"/>
                </a:solidFill>
                <a:latin typeface="Times New Roman" panose="02020603050405020304" pitchFamily="18" charset="0"/>
                <a:cs typeface="Times New Roman" panose="02020603050405020304" pitchFamily="18" charset="0"/>
              </a:rPr>
              <a:t>savanorystės</a:t>
            </a:r>
            <a:r>
              <a:rPr lang="lt-LT" sz="3100" dirty="0">
                <a:solidFill>
                  <a:prstClr val="black"/>
                </a:solidFill>
                <a:latin typeface="Times New Roman" panose="02020603050405020304" pitchFamily="18" charset="0"/>
                <a:cs typeface="Times New Roman" panose="02020603050405020304" pitchFamily="18" charset="0"/>
              </a:rPr>
              <a:t> akcijų organizavimas didinant gyventojų užimtumo galimybes; kitos iniciatyvos, kurios padeda pasiekti priemonės tikslą</a:t>
            </a:r>
            <a:r>
              <a:rPr lang="lt-LT" sz="3100" dirty="0" smtClean="0">
                <a:solidFill>
                  <a:srgbClr val="002060"/>
                </a:solidFill>
                <a:latin typeface="Times New Roman" panose="02020603050405020304" pitchFamily="18" charset="0"/>
                <a:cs typeface="Times New Roman" panose="02020603050405020304" pitchFamily="18" charset="0"/>
              </a:rPr>
              <a:t>.</a:t>
            </a:r>
            <a:endParaRPr lang="lt-LT" sz="31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822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651522"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„Vietos projektų pareiškėjų ir vykdytojų mokymas, įgūdžių įgijimas“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(4)</a:t>
            </a:r>
            <a:endParaRPr lang="lt-LT" dirty="0"/>
          </a:p>
        </p:txBody>
      </p:sp>
      <p:sp>
        <p:nvSpPr>
          <p:cNvPr id="3" name="Turinio vietos rezervavimo ženklas 2"/>
          <p:cNvSpPr>
            <a:spLocks noGrp="1"/>
          </p:cNvSpPr>
          <p:nvPr>
            <p:ph idx="1"/>
          </p:nvPr>
        </p:nvSpPr>
        <p:spPr>
          <a:xfrm>
            <a:off x="677334" y="2160589"/>
            <a:ext cx="10733348" cy="3880773"/>
          </a:xfrm>
        </p:spPr>
        <p:txBody>
          <a:bodyPr>
            <a:normAutofit lnSpcReduction="10000"/>
          </a:bodyPr>
          <a:lstStyle/>
          <a:p>
            <a:pPr marL="0" lvl="0" indent="0">
              <a:lnSpc>
                <a:spcPct val="110000"/>
              </a:lnSpc>
              <a:spcBef>
                <a:spcPts val="0"/>
              </a:spcBef>
              <a:buClr>
                <a:srgbClr val="90C226"/>
              </a:buClr>
              <a:buNone/>
            </a:pPr>
            <a:r>
              <a:rPr lang="lt-LT" sz="3200" u="sng" dirty="0">
                <a:solidFill>
                  <a:prstClr val="black"/>
                </a:solidFill>
                <a:latin typeface="Times New Roman" panose="02020603050405020304" pitchFamily="18" charset="0"/>
                <a:cs typeface="Times New Roman" panose="02020603050405020304" pitchFamily="18" charset="0"/>
              </a:rPr>
              <a:t>Vietos projektų atrankos kriterijai:</a:t>
            </a:r>
          </a:p>
          <a:p>
            <a:pPr marL="0" indent="0">
              <a:lnSpc>
                <a:spcPct val="110000"/>
              </a:lnSpc>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1. Didesnis </a:t>
            </a:r>
            <a:r>
              <a:rPr lang="lt-LT" sz="3200" dirty="0">
                <a:solidFill>
                  <a:schemeClr val="tx1"/>
                </a:solidFill>
                <a:latin typeface="Times New Roman" panose="02020603050405020304" pitchFamily="18" charset="0"/>
                <a:ea typeface="Times New Roman" panose="02020603050405020304" pitchFamily="18" charset="0"/>
              </a:rPr>
              <a:t>mokymų dalyvių skaičius </a:t>
            </a:r>
            <a:r>
              <a:rPr lang="lt-LT" sz="3200" b="1" dirty="0">
                <a:solidFill>
                  <a:schemeClr val="tx1"/>
                </a:solidFill>
                <a:latin typeface="Times New Roman" panose="02020603050405020304" pitchFamily="18" charset="0"/>
                <a:ea typeface="Times New Roman" panose="02020603050405020304" pitchFamily="18" charset="0"/>
              </a:rPr>
              <a:t>- </a:t>
            </a:r>
            <a:r>
              <a:rPr lang="lt-LT" sz="3200" b="1" dirty="0" smtClean="0">
                <a:solidFill>
                  <a:schemeClr val="tx1"/>
                </a:solidFill>
                <a:latin typeface="Times New Roman" panose="02020603050405020304" pitchFamily="18" charset="0"/>
                <a:ea typeface="Times New Roman" panose="02020603050405020304" pitchFamily="18" charset="0"/>
              </a:rPr>
              <a:t>didžiausias </a:t>
            </a:r>
            <a:r>
              <a:rPr lang="lt-LT" sz="3200" b="1" dirty="0">
                <a:solidFill>
                  <a:schemeClr val="tx1"/>
                </a:solidFill>
                <a:latin typeface="Times New Roman" panose="02020603050405020304" pitchFamily="18" charset="0"/>
                <a:ea typeface="Times New Roman" panose="02020603050405020304" pitchFamily="18" charset="0"/>
              </a:rPr>
              <a:t>galimas surinkti balų </a:t>
            </a:r>
            <a:r>
              <a:rPr lang="lt-LT" sz="3200" b="1" dirty="0" smtClean="0">
                <a:solidFill>
                  <a:schemeClr val="tx1"/>
                </a:solidFill>
                <a:latin typeface="Times New Roman" panose="02020603050405020304" pitchFamily="18" charset="0"/>
                <a:ea typeface="Times New Roman" panose="02020603050405020304" pitchFamily="18" charset="0"/>
              </a:rPr>
              <a:t>skaičius 30 balų.</a:t>
            </a:r>
            <a:r>
              <a:rPr lang="lt-LT" sz="3200" dirty="0" smtClean="0">
                <a:solidFill>
                  <a:schemeClr val="tx1"/>
                </a:solidFill>
                <a:latin typeface="Times New Roman" panose="02020603050405020304" pitchFamily="18" charset="0"/>
                <a:ea typeface="Times New Roman" panose="02020603050405020304" pitchFamily="18" charset="0"/>
              </a:rPr>
              <a:t> </a:t>
            </a:r>
          </a:p>
          <a:p>
            <a:pPr marL="0" indent="0">
              <a:lnSpc>
                <a:spcPct val="150000"/>
              </a:lnSpc>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Šis </a:t>
            </a:r>
            <a:r>
              <a:rPr lang="lt-LT" sz="3200" dirty="0">
                <a:solidFill>
                  <a:schemeClr val="tx1"/>
                </a:solidFill>
                <a:latin typeface="Times New Roman" panose="02020603050405020304" pitchFamily="18" charset="0"/>
                <a:ea typeface="Times New Roman" panose="02020603050405020304" pitchFamily="18" charset="0"/>
              </a:rPr>
              <a:t>atrankos kriterijus detalizuojamas taip</a:t>
            </a:r>
            <a:r>
              <a:rPr lang="lt-LT" sz="3200" dirty="0" smtClean="0">
                <a:solidFill>
                  <a:schemeClr val="tx1"/>
                </a:solidFill>
                <a:latin typeface="Times New Roman" panose="02020603050405020304" pitchFamily="18" charset="0"/>
                <a:ea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 50 </a:t>
            </a:r>
            <a:r>
              <a:rPr lang="lt-LT" sz="3200" dirty="0">
                <a:solidFill>
                  <a:schemeClr val="tx1"/>
                </a:solidFill>
                <a:latin typeface="Times New Roman" panose="02020603050405020304" pitchFamily="18" charset="0"/>
                <a:ea typeface="Times New Roman" panose="02020603050405020304" pitchFamily="18" charset="0"/>
              </a:rPr>
              <a:t>ir daugiau dalyvių – 30 balų</a:t>
            </a:r>
            <a:r>
              <a:rPr lang="lt-LT" sz="3200" dirty="0" smtClean="0">
                <a:solidFill>
                  <a:schemeClr val="tx1"/>
                </a:solidFill>
                <a:latin typeface="Times New Roman" panose="02020603050405020304" pitchFamily="18" charset="0"/>
                <a:ea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 nuo </a:t>
            </a:r>
            <a:r>
              <a:rPr lang="lt-LT" sz="3200" dirty="0">
                <a:solidFill>
                  <a:schemeClr val="tx1"/>
                </a:solidFill>
                <a:latin typeface="Times New Roman" panose="02020603050405020304" pitchFamily="18" charset="0"/>
                <a:ea typeface="Times New Roman" panose="02020603050405020304" pitchFamily="18" charset="0"/>
              </a:rPr>
              <a:t>25 iki 49 – 20 balų</a:t>
            </a:r>
            <a:r>
              <a:rPr lang="lt-LT" sz="3200" dirty="0" smtClean="0">
                <a:solidFill>
                  <a:schemeClr val="tx1"/>
                </a:solidFill>
                <a:latin typeface="Times New Roman" panose="02020603050405020304" pitchFamily="18" charset="0"/>
                <a:ea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 24 </a:t>
            </a:r>
            <a:r>
              <a:rPr lang="lt-LT" sz="3200" dirty="0">
                <a:solidFill>
                  <a:schemeClr val="tx1"/>
                </a:solidFill>
                <a:latin typeface="Times New Roman" panose="02020603050405020304" pitchFamily="18" charset="0"/>
                <a:ea typeface="Times New Roman" panose="02020603050405020304" pitchFamily="18" charset="0"/>
              </a:rPr>
              <a:t>ir mažiau dalyvių – 10 balų.</a:t>
            </a:r>
            <a:endParaRPr lang="lt-LT" sz="3200" dirty="0">
              <a:solidFill>
                <a:schemeClr val="tx1"/>
              </a:solidFill>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30</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2200763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703038"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„Vietos projektų pareiškėjų ir vykdytojų mokymas, įgūdžių įgijimas“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(5)</a:t>
            </a:r>
            <a:endParaRPr lang="lt-LT" dirty="0"/>
          </a:p>
        </p:txBody>
      </p:sp>
      <p:sp>
        <p:nvSpPr>
          <p:cNvPr id="3" name="Turinio vietos rezervavimo ženklas 2"/>
          <p:cNvSpPr>
            <a:spLocks noGrp="1"/>
          </p:cNvSpPr>
          <p:nvPr>
            <p:ph idx="1"/>
          </p:nvPr>
        </p:nvSpPr>
        <p:spPr>
          <a:xfrm>
            <a:off x="677333" y="2160589"/>
            <a:ext cx="10746227" cy="4047028"/>
          </a:xfrm>
        </p:spPr>
        <p:txBody>
          <a:bodyPr>
            <a:noAutofit/>
          </a:bodyPr>
          <a:lstStyle/>
          <a:p>
            <a:pPr marL="0" indent="0">
              <a:spcBef>
                <a:spcPts val="600"/>
              </a:spcBef>
              <a:buNone/>
            </a:pPr>
            <a:r>
              <a:rPr lang="lt-LT" sz="3200" dirty="0" smtClean="0">
                <a:solidFill>
                  <a:schemeClr val="tx1"/>
                </a:solidFill>
                <a:latin typeface="Times New Roman" panose="02020603050405020304" pitchFamily="18" charset="0"/>
                <a:ea typeface="Times New Roman" panose="02020603050405020304" pitchFamily="18" charset="0"/>
              </a:rPr>
              <a:t>2. Projekto </a:t>
            </a:r>
            <a:r>
              <a:rPr lang="lt-LT" sz="3200" dirty="0">
                <a:solidFill>
                  <a:schemeClr val="tx1"/>
                </a:solidFill>
                <a:latin typeface="Times New Roman" panose="02020603050405020304" pitchFamily="18" charset="0"/>
                <a:ea typeface="Times New Roman" panose="02020603050405020304" pitchFamily="18" charset="0"/>
              </a:rPr>
              <a:t>įgyvendinimo metu suorganizuotų mokymo renginių skirtinga tematika skaičius</a:t>
            </a:r>
            <a:r>
              <a:rPr lang="lt-LT" sz="3200" b="1" dirty="0">
                <a:solidFill>
                  <a:schemeClr val="tx1"/>
                </a:solidFill>
                <a:latin typeface="Times New Roman" panose="02020603050405020304" pitchFamily="18" charset="0"/>
                <a:ea typeface="Times New Roman" panose="02020603050405020304" pitchFamily="18" charset="0"/>
              </a:rPr>
              <a:t> - </a:t>
            </a:r>
            <a:r>
              <a:rPr lang="lt-LT" sz="3200" b="1" dirty="0" smtClean="0">
                <a:solidFill>
                  <a:schemeClr val="tx1"/>
                </a:solidFill>
                <a:latin typeface="Times New Roman" panose="02020603050405020304" pitchFamily="18" charset="0"/>
                <a:ea typeface="Times New Roman" panose="02020603050405020304" pitchFamily="18" charset="0"/>
              </a:rPr>
              <a:t>didžiausias </a:t>
            </a:r>
            <a:r>
              <a:rPr lang="lt-LT" sz="3200" b="1" dirty="0">
                <a:solidFill>
                  <a:schemeClr val="tx1"/>
                </a:solidFill>
                <a:latin typeface="Times New Roman" panose="02020603050405020304" pitchFamily="18" charset="0"/>
                <a:ea typeface="Times New Roman" panose="02020603050405020304" pitchFamily="18" charset="0"/>
              </a:rPr>
              <a:t>galimas surinkti balų </a:t>
            </a:r>
            <a:r>
              <a:rPr lang="lt-LT" sz="3200" b="1" dirty="0" smtClean="0">
                <a:solidFill>
                  <a:schemeClr val="tx1"/>
                </a:solidFill>
                <a:latin typeface="Times New Roman" panose="02020603050405020304" pitchFamily="18" charset="0"/>
                <a:ea typeface="Times New Roman" panose="02020603050405020304" pitchFamily="18" charset="0"/>
              </a:rPr>
              <a:t>skaičius 40 balų.</a:t>
            </a:r>
            <a:r>
              <a:rPr lang="lt-LT" sz="3200" dirty="0" smtClean="0">
                <a:solidFill>
                  <a:schemeClr val="tx1"/>
                </a:solidFill>
                <a:latin typeface="Times New Roman" panose="02020603050405020304" pitchFamily="18" charset="0"/>
                <a:ea typeface="Times New Roman" panose="02020603050405020304" pitchFamily="18" charset="0"/>
              </a:rPr>
              <a:t> </a:t>
            </a:r>
          </a:p>
          <a:p>
            <a:pPr marL="0" indent="0">
              <a:spcBef>
                <a:spcPts val="600"/>
              </a:spcBef>
              <a:buNone/>
            </a:pPr>
            <a:r>
              <a:rPr lang="lt-LT" sz="3200" dirty="0" smtClean="0">
                <a:solidFill>
                  <a:schemeClr val="tx1"/>
                </a:solidFill>
                <a:latin typeface="Times New Roman" panose="02020603050405020304" pitchFamily="18" charset="0"/>
                <a:ea typeface="Times New Roman" panose="02020603050405020304" pitchFamily="18" charset="0"/>
              </a:rPr>
              <a:t>Šis </a:t>
            </a:r>
            <a:r>
              <a:rPr lang="lt-LT" sz="3200" dirty="0">
                <a:solidFill>
                  <a:schemeClr val="tx1"/>
                </a:solidFill>
                <a:latin typeface="Times New Roman" panose="02020603050405020304" pitchFamily="18" charset="0"/>
                <a:ea typeface="Times New Roman" panose="02020603050405020304" pitchFamily="18" charset="0"/>
              </a:rPr>
              <a:t>atrankos kriterijus detalizuojamas taip</a:t>
            </a:r>
            <a:r>
              <a:rPr lang="lt-LT" sz="3200" dirty="0" smtClean="0">
                <a:solidFill>
                  <a:schemeClr val="tx1"/>
                </a:solidFill>
                <a:latin typeface="Times New Roman" panose="02020603050405020304" pitchFamily="18" charset="0"/>
                <a:ea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 mokymo </a:t>
            </a:r>
            <a:r>
              <a:rPr lang="lt-LT" sz="3200" dirty="0">
                <a:solidFill>
                  <a:schemeClr val="tx1"/>
                </a:solidFill>
                <a:latin typeface="Times New Roman" panose="02020603050405020304" pitchFamily="18" charset="0"/>
                <a:ea typeface="Times New Roman" panose="02020603050405020304" pitchFamily="18" charset="0"/>
              </a:rPr>
              <a:t>renginiai 4 ir daugiau skirtingomis temomis– 40 balų</a:t>
            </a:r>
            <a:r>
              <a:rPr lang="lt-LT" sz="3200" dirty="0" smtClean="0">
                <a:solidFill>
                  <a:schemeClr val="tx1"/>
                </a:solidFill>
                <a:latin typeface="Times New Roman" panose="02020603050405020304" pitchFamily="18" charset="0"/>
                <a:ea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 mokymo </a:t>
            </a:r>
            <a:r>
              <a:rPr lang="lt-LT" sz="3200" dirty="0">
                <a:solidFill>
                  <a:schemeClr val="tx1"/>
                </a:solidFill>
                <a:latin typeface="Times New Roman" panose="02020603050405020304" pitchFamily="18" charset="0"/>
                <a:ea typeface="Times New Roman" panose="02020603050405020304" pitchFamily="18" charset="0"/>
              </a:rPr>
              <a:t>renginiai 3 skirtingomis temomis – 30 </a:t>
            </a:r>
            <a:r>
              <a:rPr lang="lt-LT" sz="3200" dirty="0" smtClean="0">
                <a:solidFill>
                  <a:schemeClr val="tx1"/>
                </a:solidFill>
                <a:latin typeface="Times New Roman" panose="02020603050405020304" pitchFamily="18" charset="0"/>
                <a:ea typeface="Times New Roman" panose="02020603050405020304" pitchFamily="18" charset="0"/>
              </a:rPr>
              <a:t>balų;</a:t>
            </a:r>
          </a:p>
          <a:p>
            <a:pPr marL="0" indent="0">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 mokymo </a:t>
            </a:r>
            <a:r>
              <a:rPr lang="lt-LT" sz="3200" dirty="0">
                <a:solidFill>
                  <a:schemeClr val="tx1"/>
                </a:solidFill>
                <a:latin typeface="Times New Roman" panose="02020603050405020304" pitchFamily="18" charset="0"/>
                <a:ea typeface="Times New Roman" panose="02020603050405020304" pitchFamily="18" charset="0"/>
              </a:rPr>
              <a:t>renginiai 2 skirtingomis temomis – 20 balų.</a:t>
            </a:r>
            <a:endParaRPr lang="lt-LT" sz="3200" dirty="0">
              <a:solidFill>
                <a:schemeClr val="tx1"/>
              </a:solidFill>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31</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27926027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609600"/>
            <a:ext cx="9754553"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„Vietos projektų pareiškėjų ir vykdytojų mokymas, įgūdžių įgijimas“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(6)</a:t>
            </a:r>
            <a:endParaRPr lang="lt-LT" dirty="0"/>
          </a:p>
        </p:txBody>
      </p:sp>
      <p:sp>
        <p:nvSpPr>
          <p:cNvPr id="3" name="Turinio vietos rezervavimo ženklas 2"/>
          <p:cNvSpPr>
            <a:spLocks noGrp="1"/>
          </p:cNvSpPr>
          <p:nvPr>
            <p:ph idx="1"/>
          </p:nvPr>
        </p:nvSpPr>
        <p:spPr>
          <a:xfrm>
            <a:off x="677333" y="2160589"/>
            <a:ext cx="10050767" cy="3880773"/>
          </a:xfrm>
        </p:spPr>
        <p:txBody>
          <a:bodyPr/>
          <a:lstStyle/>
          <a:p>
            <a:pPr marL="0" indent="0">
              <a:spcBef>
                <a:spcPts val="600"/>
              </a:spcBef>
              <a:buNone/>
            </a:pPr>
            <a:r>
              <a:rPr lang="lt-LT" sz="3200" dirty="0" smtClean="0">
                <a:solidFill>
                  <a:schemeClr val="tx1"/>
                </a:solidFill>
                <a:latin typeface="Times New Roman" panose="02020603050405020304" pitchFamily="18" charset="0"/>
                <a:ea typeface="Times New Roman" panose="02020603050405020304" pitchFamily="18" charset="0"/>
              </a:rPr>
              <a:t>3. Pareiškėjas </a:t>
            </a:r>
            <a:r>
              <a:rPr lang="lt-LT" sz="3200" dirty="0">
                <a:solidFill>
                  <a:schemeClr val="tx1"/>
                </a:solidFill>
                <a:latin typeface="Times New Roman" panose="02020603050405020304" pitchFamily="18" charset="0"/>
                <a:ea typeface="Times New Roman" panose="02020603050405020304" pitchFamily="18" charset="0"/>
              </a:rPr>
              <a:t>turi patirties mokymų organizavime ir (arba) projektų rengime ir įgyvendinime</a:t>
            </a:r>
            <a:r>
              <a:rPr lang="lt-LT" sz="3200" b="1" dirty="0">
                <a:solidFill>
                  <a:schemeClr val="tx1"/>
                </a:solidFill>
                <a:latin typeface="Times New Roman" panose="02020603050405020304" pitchFamily="18" charset="0"/>
                <a:ea typeface="Times New Roman" panose="02020603050405020304" pitchFamily="18" charset="0"/>
              </a:rPr>
              <a:t> - </a:t>
            </a:r>
            <a:r>
              <a:rPr lang="lt-LT" sz="3200" b="1" dirty="0" smtClean="0">
                <a:solidFill>
                  <a:schemeClr val="tx1"/>
                </a:solidFill>
                <a:latin typeface="Times New Roman" panose="02020603050405020304" pitchFamily="18" charset="0"/>
                <a:ea typeface="Times New Roman" panose="02020603050405020304" pitchFamily="18" charset="0"/>
              </a:rPr>
              <a:t>didžiausias </a:t>
            </a:r>
            <a:r>
              <a:rPr lang="lt-LT" sz="3200" b="1" dirty="0">
                <a:solidFill>
                  <a:schemeClr val="tx1"/>
                </a:solidFill>
                <a:latin typeface="Times New Roman" panose="02020603050405020304" pitchFamily="18" charset="0"/>
                <a:ea typeface="Times New Roman" panose="02020603050405020304" pitchFamily="18" charset="0"/>
              </a:rPr>
              <a:t>galimas surinkti balų </a:t>
            </a:r>
            <a:r>
              <a:rPr lang="lt-LT" sz="3200" b="1" dirty="0" smtClean="0">
                <a:solidFill>
                  <a:schemeClr val="tx1"/>
                </a:solidFill>
                <a:latin typeface="Times New Roman" panose="02020603050405020304" pitchFamily="18" charset="0"/>
                <a:ea typeface="Times New Roman" panose="02020603050405020304" pitchFamily="18" charset="0"/>
              </a:rPr>
              <a:t>skaičius 30 balų.</a:t>
            </a:r>
            <a:r>
              <a:rPr lang="lt-LT" sz="3200" dirty="0" smtClean="0">
                <a:solidFill>
                  <a:schemeClr val="tx1"/>
                </a:solidFill>
                <a:latin typeface="Times New Roman" panose="02020603050405020304" pitchFamily="18" charset="0"/>
                <a:ea typeface="Times New Roman" panose="02020603050405020304" pitchFamily="18" charset="0"/>
              </a:rPr>
              <a:t> </a:t>
            </a:r>
          </a:p>
          <a:p>
            <a:pPr marL="0" indent="0">
              <a:spcBef>
                <a:spcPts val="600"/>
              </a:spcBef>
              <a:buNone/>
            </a:pPr>
            <a:r>
              <a:rPr lang="lt-LT" sz="3200" dirty="0" smtClean="0">
                <a:solidFill>
                  <a:schemeClr val="tx1"/>
                </a:solidFill>
                <a:latin typeface="Times New Roman" panose="02020603050405020304" pitchFamily="18" charset="0"/>
                <a:ea typeface="Times New Roman" panose="02020603050405020304" pitchFamily="18" charset="0"/>
              </a:rPr>
              <a:t>Šis </a:t>
            </a:r>
            <a:r>
              <a:rPr lang="lt-LT" sz="3200" dirty="0">
                <a:solidFill>
                  <a:schemeClr val="tx1"/>
                </a:solidFill>
                <a:latin typeface="Times New Roman" panose="02020603050405020304" pitchFamily="18" charset="0"/>
                <a:ea typeface="Times New Roman" panose="02020603050405020304" pitchFamily="18" charset="0"/>
              </a:rPr>
              <a:t>atrankos kriterijus detalizuojamas taip</a:t>
            </a:r>
            <a:r>
              <a:rPr lang="lt-LT" sz="3200" dirty="0" smtClean="0">
                <a:solidFill>
                  <a:schemeClr val="tx1"/>
                </a:solidFill>
                <a:latin typeface="Times New Roman" panose="02020603050405020304" pitchFamily="18" charset="0"/>
                <a:ea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 2 </a:t>
            </a:r>
            <a:r>
              <a:rPr lang="lt-LT" sz="3200" dirty="0">
                <a:solidFill>
                  <a:schemeClr val="tx1"/>
                </a:solidFill>
                <a:latin typeface="Times New Roman" panose="02020603050405020304" pitchFamily="18" charset="0"/>
                <a:ea typeface="Times New Roman" panose="02020603050405020304" pitchFamily="18" charset="0"/>
              </a:rPr>
              <a:t>m. ir daugiau – 30 balų</a:t>
            </a:r>
            <a:r>
              <a:rPr lang="lt-LT" sz="3200" dirty="0" smtClean="0">
                <a:solidFill>
                  <a:schemeClr val="tx1"/>
                </a:solidFill>
                <a:latin typeface="Times New Roman" panose="02020603050405020304" pitchFamily="18" charset="0"/>
                <a:ea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ea typeface="Times New Roman" panose="02020603050405020304" pitchFamily="18" charset="0"/>
              </a:rPr>
              <a:t>* mažiau </a:t>
            </a:r>
            <a:r>
              <a:rPr lang="lt-LT" sz="3200" dirty="0">
                <a:solidFill>
                  <a:schemeClr val="tx1"/>
                </a:solidFill>
                <a:latin typeface="Times New Roman" panose="02020603050405020304" pitchFamily="18" charset="0"/>
                <a:ea typeface="Times New Roman" panose="02020603050405020304" pitchFamily="18" charset="0"/>
              </a:rPr>
              <a:t>nei 2 </a:t>
            </a:r>
            <a:r>
              <a:rPr lang="lt-LT" sz="3200" dirty="0" smtClean="0">
                <a:solidFill>
                  <a:schemeClr val="tx1"/>
                </a:solidFill>
                <a:latin typeface="Times New Roman" panose="02020603050405020304" pitchFamily="18" charset="0"/>
                <a:ea typeface="Times New Roman" panose="02020603050405020304" pitchFamily="18" charset="0"/>
              </a:rPr>
              <a:t>m. </a:t>
            </a:r>
            <a:r>
              <a:rPr lang="lt-LT" sz="3200" dirty="0">
                <a:solidFill>
                  <a:schemeClr val="tx1"/>
                </a:solidFill>
                <a:latin typeface="Times New Roman" panose="02020603050405020304" pitchFamily="18" charset="0"/>
                <a:ea typeface="Times New Roman" panose="02020603050405020304" pitchFamily="18" charset="0"/>
              </a:rPr>
              <a:t>– 20 </a:t>
            </a:r>
            <a:r>
              <a:rPr lang="lt-LT" sz="3200" dirty="0" smtClean="0">
                <a:solidFill>
                  <a:schemeClr val="tx1"/>
                </a:solidFill>
                <a:latin typeface="Times New Roman" panose="02020603050405020304" pitchFamily="18" charset="0"/>
                <a:ea typeface="Times New Roman" panose="02020603050405020304" pitchFamily="18" charset="0"/>
              </a:rPr>
              <a:t>balų.</a:t>
            </a:r>
          </a:p>
          <a:p>
            <a:pPr marL="0" indent="0">
              <a:spcBef>
                <a:spcPts val="0"/>
              </a:spcBef>
              <a:buNone/>
            </a:pPr>
            <a:endParaRPr lang="lt-LT" dirty="0"/>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32</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986522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715918"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„Vietos projektų pareiškėjų ir vykdytojų mokymas, įgūdžių įgijimas“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(7)</a:t>
            </a:r>
            <a:endParaRPr lang="lt-LT" dirty="0"/>
          </a:p>
        </p:txBody>
      </p:sp>
      <p:sp>
        <p:nvSpPr>
          <p:cNvPr id="3" name="Turinio vietos rezervavimo ženklas 2"/>
          <p:cNvSpPr>
            <a:spLocks noGrp="1"/>
          </p:cNvSpPr>
          <p:nvPr>
            <p:ph idx="1"/>
          </p:nvPr>
        </p:nvSpPr>
        <p:spPr>
          <a:xfrm>
            <a:off x="677333" y="2160589"/>
            <a:ext cx="9921980" cy="3880773"/>
          </a:xfrm>
        </p:spPr>
        <p:txBody>
          <a:bodyPr/>
          <a:lstStyle/>
          <a:p>
            <a:pPr marL="0" lvl="0" indent="0">
              <a:buClr>
                <a:srgbClr val="90C226"/>
              </a:buClr>
              <a:buNone/>
            </a:pPr>
            <a:r>
              <a:rPr lang="lt-LT" sz="3200" u="sng" dirty="0">
                <a:solidFill>
                  <a:prstClr val="black"/>
                </a:solidFill>
                <a:latin typeface="Times New Roman" panose="02020603050405020304" pitchFamily="18" charset="0"/>
                <a:cs typeface="Times New Roman" panose="02020603050405020304" pitchFamily="18" charset="0"/>
              </a:rPr>
              <a:t>Tinkamos išlaidos:</a:t>
            </a:r>
          </a:p>
          <a:p>
            <a:pPr marL="0" indent="0">
              <a:spcBef>
                <a:spcPts val="0"/>
              </a:spcBef>
              <a:buNone/>
            </a:pPr>
            <a:r>
              <a:rPr lang="lt-LT" sz="3200" dirty="0" smtClean="0">
                <a:solidFill>
                  <a:schemeClr val="tx1"/>
                </a:solidFill>
                <a:latin typeface="Times New Roman" panose="02020603050405020304" pitchFamily="18" charset="0"/>
                <a:ea typeface="Calibri" panose="020F0502020204030204" pitchFamily="34" charset="0"/>
              </a:rPr>
              <a:t>* Atlyginimas </a:t>
            </a:r>
            <a:r>
              <a:rPr lang="lt-LT" sz="3200" dirty="0">
                <a:solidFill>
                  <a:schemeClr val="tx1"/>
                </a:solidFill>
                <a:latin typeface="Times New Roman" panose="02020603050405020304" pitchFamily="18" charset="0"/>
                <a:ea typeface="Calibri" panose="020F0502020204030204" pitchFamily="34" charset="0"/>
              </a:rPr>
              <a:t>mokymo paslaugų teikėjui, įskaitant atlyginimą </a:t>
            </a:r>
            <a:r>
              <a:rPr lang="lt-LT" sz="3200" dirty="0" smtClean="0">
                <a:solidFill>
                  <a:schemeClr val="tx1"/>
                </a:solidFill>
                <a:latin typeface="Times New Roman" panose="02020603050405020304" pitchFamily="18" charset="0"/>
                <a:ea typeface="Calibri" panose="020F0502020204030204" pitchFamily="34" charset="0"/>
              </a:rPr>
              <a:t>lektoriui</a:t>
            </a:r>
            <a:r>
              <a:rPr lang="lt-LT" sz="3200" dirty="0" smtClean="0">
                <a:solidFill>
                  <a:schemeClr val="tx1"/>
                </a:solidFill>
              </a:rPr>
              <a:t>;</a:t>
            </a:r>
          </a:p>
          <a:p>
            <a:pPr marL="0" indent="0">
              <a:spcBef>
                <a:spcPts val="0"/>
              </a:spcBef>
              <a:buNone/>
            </a:pPr>
            <a:r>
              <a:rPr lang="lt-LT" sz="3200" dirty="0" smtClean="0">
                <a:solidFill>
                  <a:schemeClr val="tx1"/>
                </a:solidFill>
                <a:latin typeface="Times New Roman" panose="02020603050405020304" pitchFamily="18" charset="0"/>
                <a:ea typeface="Calibri" panose="020F0502020204030204" pitchFamily="34" charset="0"/>
              </a:rPr>
              <a:t>* Mokymų </a:t>
            </a:r>
            <a:r>
              <a:rPr lang="lt-LT" sz="3200" dirty="0">
                <a:solidFill>
                  <a:schemeClr val="tx1"/>
                </a:solidFill>
                <a:latin typeface="Times New Roman" panose="02020603050405020304" pitchFamily="18" charset="0"/>
                <a:ea typeface="Calibri" panose="020F0502020204030204" pitchFamily="34" charset="0"/>
              </a:rPr>
              <a:t>medžiagos dauginimas, pateikimas informacijos </a:t>
            </a:r>
            <a:r>
              <a:rPr lang="lt-LT" sz="3200" dirty="0" smtClean="0">
                <a:solidFill>
                  <a:schemeClr val="tx1"/>
                </a:solidFill>
                <a:latin typeface="Times New Roman" panose="02020603050405020304" pitchFamily="18" charset="0"/>
                <a:ea typeface="Calibri" panose="020F0502020204030204" pitchFamily="34" charset="0"/>
              </a:rPr>
              <a:t>laikmenose;</a:t>
            </a:r>
          </a:p>
          <a:p>
            <a:pPr marL="0" indent="0">
              <a:spcBef>
                <a:spcPts val="0"/>
              </a:spcBef>
              <a:buNone/>
            </a:pPr>
            <a:r>
              <a:rPr lang="lt-LT" sz="3200" dirty="0" smtClean="0">
                <a:solidFill>
                  <a:schemeClr val="tx1"/>
                </a:solidFill>
                <a:latin typeface="Times New Roman" panose="02020603050405020304" pitchFamily="18" charset="0"/>
                <a:ea typeface="Calibri" panose="020F0502020204030204" pitchFamily="34" charset="0"/>
              </a:rPr>
              <a:t>* Mokymo </a:t>
            </a:r>
            <a:r>
              <a:rPr lang="lt-LT" sz="3200" dirty="0">
                <a:solidFill>
                  <a:schemeClr val="tx1"/>
                </a:solidFill>
                <a:latin typeface="Times New Roman" panose="02020603050405020304" pitchFamily="18" charset="0"/>
                <a:ea typeface="Calibri" panose="020F0502020204030204" pitchFamily="34" charset="0"/>
              </a:rPr>
              <a:t>patalpų nuomos ir </a:t>
            </a:r>
            <a:r>
              <a:rPr lang="lt-LT" sz="3200" dirty="0" smtClean="0">
                <a:solidFill>
                  <a:schemeClr val="tx1"/>
                </a:solidFill>
                <a:latin typeface="Times New Roman" panose="02020603050405020304" pitchFamily="18" charset="0"/>
                <a:ea typeface="Calibri" panose="020F0502020204030204" pitchFamily="34" charset="0"/>
              </a:rPr>
              <a:t>maitinimo;</a:t>
            </a:r>
          </a:p>
          <a:p>
            <a:pPr marL="0" indent="0">
              <a:spcBef>
                <a:spcPts val="0"/>
              </a:spcBef>
              <a:buNone/>
            </a:pPr>
            <a:r>
              <a:rPr lang="lt-LT" sz="3200" dirty="0" smtClean="0">
                <a:solidFill>
                  <a:schemeClr val="tx1"/>
                </a:solidFill>
                <a:latin typeface="Times New Roman" panose="02020603050405020304" pitchFamily="18" charset="0"/>
                <a:ea typeface="Calibri" panose="020F0502020204030204" pitchFamily="34" charset="0"/>
              </a:rPr>
              <a:t>* </a:t>
            </a:r>
            <a:r>
              <a:rPr lang="lt-LT" sz="3200" dirty="0">
                <a:solidFill>
                  <a:schemeClr val="tx1"/>
                </a:solidFill>
                <a:latin typeface="Times New Roman" panose="02020603050405020304" pitchFamily="18" charset="0"/>
                <a:ea typeface="Calibri" panose="020F0502020204030204" pitchFamily="34" charset="0"/>
              </a:rPr>
              <a:t>Lektoriaus kelionės </a:t>
            </a:r>
            <a:r>
              <a:rPr lang="lt-LT" sz="3200" dirty="0" smtClean="0">
                <a:solidFill>
                  <a:schemeClr val="tx1"/>
                </a:solidFill>
                <a:latin typeface="Times New Roman" panose="02020603050405020304" pitchFamily="18" charset="0"/>
                <a:ea typeface="Calibri" panose="020F0502020204030204" pitchFamily="34" charset="0"/>
              </a:rPr>
              <a:t>išlaidos;</a:t>
            </a: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33</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1628605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609600"/>
            <a:ext cx="9960615" cy="1320800"/>
          </a:xfrm>
        </p:spPr>
        <p:txBody>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„Vietos projektų pareiškėjų ir vykdytojų mokymas, įgūdžių įgijimas“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(8)</a:t>
            </a:r>
            <a:endParaRPr lang="lt-LT" dirty="0"/>
          </a:p>
        </p:txBody>
      </p:sp>
      <p:sp>
        <p:nvSpPr>
          <p:cNvPr id="3" name="Turinio vietos rezervavimo ženklas 2"/>
          <p:cNvSpPr>
            <a:spLocks noGrp="1"/>
          </p:cNvSpPr>
          <p:nvPr>
            <p:ph idx="1"/>
          </p:nvPr>
        </p:nvSpPr>
        <p:spPr>
          <a:xfrm>
            <a:off x="677333" y="2160589"/>
            <a:ext cx="9638643" cy="3880773"/>
          </a:xfrm>
        </p:spPr>
        <p:txBody>
          <a:bodyPr/>
          <a:lstStyle/>
          <a:p>
            <a:pPr marL="0" indent="0">
              <a:buNone/>
            </a:pPr>
            <a:r>
              <a:rPr lang="lt-LT" sz="3200" dirty="0" smtClean="0">
                <a:solidFill>
                  <a:schemeClr val="tx1"/>
                </a:solidFill>
                <a:latin typeface="Times New Roman" panose="02020603050405020304" pitchFamily="18" charset="0"/>
                <a:ea typeface="Calibri" panose="020F0502020204030204" pitchFamily="34" charset="0"/>
              </a:rPr>
              <a:t>* Įrangos </a:t>
            </a:r>
            <a:r>
              <a:rPr lang="lt-LT" sz="3200" dirty="0">
                <a:solidFill>
                  <a:schemeClr val="tx1"/>
                </a:solidFill>
                <a:latin typeface="Times New Roman" panose="02020603050405020304" pitchFamily="18" charset="0"/>
                <a:ea typeface="Calibri" panose="020F0502020204030204" pitchFamily="34" charset="0"/>
              </a:rPr>
              <a:t>nuoma iš įrangos nuomos paslaugų </a:t>
            </a:r>
            <a:r>
              <a:rPr lang="lt-LT" sz="3200" dirty="0" smtClean="0">
                <a:solidFill>
                  <a:schemeClr val="tx1"/>
                </a:solidFill>
                <a:latin typeface="Times New Roman" panose="02020603050405020304" pitchFamily="18" charset="0"/>
                <a:ea typeface="Calibri" panose="020F0502020204030204" pitchFamily="34" charset="0"/>
              </a:rPr>
              <a:t>teikėjų;</a:t>
            </a:r>
          </a:p>
          <a:p>
            <a:pPr marL="0" indent="0">
              <a:buNone/>
            </a:pPr>
            <a:r>
              <a:rPr lang="lt-LT" sz="3200" dirty="0" smtClean="0">
                <a:solidFill>
                  <a:schemeClr val="tx1"/>
                </a:solidFill>
                <a:latin typeface="Times New Roman" panose="02020603050405020304" pitchFamily="18" charset="0"/>
                <a:ea typeface="Times New Roman" panose="02020603050405020304" pitchFamily="18" charset="0"/>
              </a:rPr>
              <a:t>* Vietos </a:t>
            </a:r>
            <a:r>
              <a:rPr lang="lt-LT" sz="3200" dirty="0">
                <a:solidFill>
                  <a:schemeClr val="tx1"/>
                </a:solidFill>
                <a:latin typeface="Times New Roman" panose="02020603050405020304" pitchFamily="18" charset="0"/>
                <a:ea typeface="Times New Roman" panose="02020603050405020304" pitchFamily="18" charset="0"/>
              </a:rPr>
              <a:t>projekto bendrosios </a:t>
            </a:r>
            <a:r>
              <a:rPr lang="lt-LT" sz="3200" dirty="0" smtClean="0">
                <a:solidFill>
                  <a:schemeClr val="tx1"/>
                </a:solidFill>
                <a:latin typeface="Times New Roman" panose="02020603050405020304" pitchFamily="18" charset="0"/>
                <a:ea typeface="Times New Roman" panose="02020603050405020304" pitchFamily="18" charset="0"/>
              </a:rPr>
              <a:t>išlaidos (</a:t>
            </a:r>
            <a:r>
              <a:rPr lang="lt-LT" sz="3200" dirty="0">
                <a:solidFill>
                  <a:schemeClr val="tx1"/>
                </a:solidFill>
                <a:latin typeface="Times New Roman" panose="02020603050405020304" pitchFamily="18" charset="0"/>
                <a:ea typeface="Times New Roman" panose="02020603050405020304" pitchFamily="18" charset="0"/>
              </a:rPr>
              <a:t>vietos projekto viešinimo </a:t>
            </a:r>
            <a:r>
              <a:rPr lang="lt-LT" sz="3200" dirty="0" smtClean="0">
                <a:solidFill>
                  <a:schemeClr val="tx1"/>
                </a:solidFill>
                <a:latin typeface="Times New Roman" panose="02020603050405020304" pitchFamily="18" charset="0"/>
                <a:ea typeface="Times New Roman" panose="02020603050405020304" pitchFamily="18" charset="0"/>
              </a:rPr>
              <a:t>išlaidos);</a:t>
            </a:r>
          </a:p>
          <a:p>
            <a:pPr marL="0" lvl="0" indent="0">
              <a:buClr>
                <a:srgbClr val="90C226"/>
              </a:buClr>
              <a:buNone/>
            </a:pPr>
            <a:r>
              <a:rPr lang="lt-LT" sz="3200" dirty="0" smtClean="0">
                <a:solidFill>
                  <a:schemeClr val="tx1"/>
                </a:solidFill>
                <a:latin typeface="Times New Roman" panose="02020603050405020304" pitchFamily="18" charset="0"/>
                <a:cs typeface="Times New Roman" panose="02020603050405020304" pitchFamily="18" charset="0"/>
              </a:rPr>
              <a:t>* Pridėtinės </a:t>
            </a:r>
            <a:r>
              <a:rPr lang="lt-LT" sz="3200" dirty="0">
                <a:solidFill>
                  <a:schemeClr val="tx1"/>
                </a:solidFill>
                <a:latin typeface="Times New Roman" panose="02020603050405020304" pitchFamily="18" charset="0"/>
                <a:cs typeface="Times New Roman" panose="02020603050405020304" pitchFamily="18" charset="0"/>
              </a:rPr>
              <a:t>vertės mokestis (PVM, kurio vietos projekto vykdytojas pagal Lietuvos Respublikos pridėtinės vertės mokesčio įstatymą neturi ar negalėtų turėti galimybės įtraukti į PVM atskaitą)</a:t>
            </a:r>
          </a:p>
          <a:p>
            <a:pPr marL="0" indent="0">
              <a:buNone/>
            </a:pPr>
            <a:endParaRPr lang="lt-LT" dirty="0"/>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34</a:t>
            </a:fld>
            <a:endParaRPr lang="lt-LT"/>
          </a:p>
        </p:txBody>
      </p:sp>
      <p:pic>
        <p:nvPicPr>
          <p:cNvPr id="6"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30594044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609600"/>
            <a:ext cx="10243951" cy="1320800"/>
          </a:xfrm>
        </p:spPr>
        <p:txBody>
          <a:bodyPr>
            <a:noAutofit/>
          </a:bodyPr>
          <a:lstStyle/>
          <a:p>
            <a:pPr marL="342900" lvl="0" indent="-342900" algn="ctr">
              <a:spcBef>
                <a:spcPts val="1000"/>
              </a:spcBef>
            </a:pPr>
            <a:r>
              <a:rPr lang="en-US" sz="3200" dirty="0" smtClean="0">
                <a:solidFill>
                  <a:schemeClr val="accent2">
                    <a:lumMod val="50000"/>
                  </a:schemeClr>
                </a:solidFill>
                <a:latin typeface="Times New Roman" panose="02020603050405020304" pitchFamily="18" charset="0"/>
                <a:ea typeface="+mn-ea"/>
                <a:cs typeface="Times New Roman" panose="02020603050405020304" pitchFamily="18" charset="0"/>
              </a:rPr>
              <a:t>   </a:t>
            </a:r>
            <a:r>
              <a:rPr lang="lt-LT" sz="3000" dirty="0" smtClean="0">
                <a:solidFill>
                  <a:schemeClr val="tx1"/>
                </a:solidFill>
                <a:latin typeface="Times New Roman" panose="02020603050405020304" pitchFamily="18" charset="0"/>
                <a:ea typeface="+mn-ea"/>
                <a:cs typeface="Times New Roman" panose="02020603050405020304" pitchFamily="18" charset="0"/>
              </a:rPr>
              <a:t>Kvietimas </a:t>
            </a:r>
            <a:r>
              <a:rPr lang="lt-LT" sz="3000" dirty="0">
                <a:solidFill>
                  <a:schemeClr val="tx1"/>
                </a:solidFill>
                <a:latin typeface="Times New Roman" panose="02020603050405020304" pitchFamily="18" charset="0"/>
                <a:ea typeface="+mn-ea"/>
                <a:cs typeface="Times New Roman" panose="02020603050405020304" pitchFamily="18" charset="0"/>
              </a:rPr>
              <a:t>teikti vietos projektus galioja </a:t>
            </a:r>
            <a:r>
              <a:rPr lang="lt-LT" sz="3000" b="1" dirty="0">
                <a:solidFill>
                  <a:schemeClr val="tx1"/>
                </a:solidFill>
                <a:latin typeface="Times New Roman" panose="02020603050405020304" pitchFamily="18" charset="0"/>
                <a:ea typeface="+mn-ea"/>
                <a:cs typeface="Times New Roman" panose="02020603050405020304" pitchFamily="18" charset="0"/>
              </a:rPr>
              <a:t>nuo 2017 m. rugpjūčio 16 d. 8.00 val. </a:t>
            </a:r>
            <a:r>
              <a:rPr lang="en-US" sz="3000" b="1" dirty="0" err="1" smtClean="0">
                <a:solidFill>
                  <a:schemeClr val="tx1"/>
                </a:solidFill>
                <a:latin typeface="Times New Roman" panose="02020603050405020304" pitchFamily="18" charset="0"/>
                <a:ea typeface="+mn-ea"/>
                <a:cs typeface="Times New Roman" panose="02020603050405020304" pitchFamily="18" charset="0"/>
              </a:rPr>
              <a:t>i</a:t>
            </a:r>
            <a:r>
              <a:rPr lang="lt-LT" sz="3000" b="1" dirty="0" err="1" smtClean="0">
                <a:solidFill>
                  <a:schemeClr val="tx1"/>
                </a:solidFill>
                <a:latin typeface="Times New Roman" panose="02020603050405020304" pitchFamily="18" charset="0"/>
                <a:ea typeface="+mn-ea"/>
                <a:cs typeface="Times New Roman" panose="02020603050405020304" pitchFamily="18" charset="0"/>
              </a:rPr>
              <a:t>ki</a:t>
            </a:r>
            <a:r>
              <a:rPr lang="en-US" sz="3000" b="1" dirty="0" smtClean="0">
                <a:solidFill>
                  <a:schemeClr val="tx1"/>
                </a:solidFill>
                <a:latin typeface="Times New Roman" panose="02020603050405020304" pitchFamily="18" charset="0"/>
                <a:ea typeface="+mn-ea"/>
                <a:cs typeface="Times New Roman" panose="02020603050405020304" pitchFamily="18" charset="0"/>
              </a:rPr>
              <a:t> </a:t>
            </a:r>
            <a:r>
              <a:rPr lang="lt-LT" sz="3000" b="1" dirty="0" smtClean="0">
                <a:solidFill>
                  <a:schemeClr val="tx1"/>
                </a:solidFill>
                <a:latin typeface="Times New Roman" panose="02020603050405020304" pitchFamily="18" charset="0"/>
                <a:ea typeface="+mn-ea"/>
                <a:cs typeface="Times New Roman" panose="02020603050405020304" pitchFamily="18" charset="0"/>
              </a:rPr>
              <a:t>2017 </a:t>
            </a:r>
            <a:r>
              <a:rPr lang="lt-LT" sz="3000" b="1" dirty="0">
                <a:solidFill>
                  <a:schemeClr val="tx1"/>
                </a:solidFill>
                <a:latin typeface="Times New Roman" panose="02020603050405020304" pitchFamily="18" charset="0"/>
                <a:ea typeface="+mn-ea"/>
                <a:cs typeface="Times New Roman" panose="02020603050405020304" pitchFamily="18" charset="0"/>
              </a:rPr>
              <a:t>m. rugsėjo 29 d. 16.00 val. </a:t>
            </a:r>
            <a:r>
              <a:rPr lang="lt-LT" sz="3000" dirty="0">
                <a:solidFill>
                  <a:schemeClr val="tx1"/>
                </a:solidFill>
                <a:latin typeface="Times New Roman" panose="02020603050405020304" pitchFamily="18" charset="0"/>
                <a:ea typeface="+mn-ea"/>
                <a:cs typeface="Times New Roman" panose="02020603050405020304" pitchFamily="18" charset="0"/>
              </a:rPr>
              <a:t/>
            </a:r>
            <a:br>
              <a:rPr lang="lt-LT" sz="3000" dirty="0">
                <a:solidFill>
                  <a:schemeClr val="tx1"/>
                </a:solidFill>
                <a:latin typeface="Times New Roman" panose="02020603050405020304" pitchFamily="18" charset="0"/>
                <a:ea typeface="+mn-ea"/>
                <a:cs typeface="Times New Roman" panose="02020603050405020304" pitchFamily="18" charset="0"/>
              </a:rPr>
            </a:br>
            <a:endParaRPr lang="lt-LT" sz="3000"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4" y="2160589"/>
            <a:ext cx="10076525" cy="4523546"/>
          </a:xfrm>
        </p:spPr>
        <p:txBody>
          <a:bodyPr>
            <a:normAutofit/>
          </a:bodyPr>
          <a:lstStyle/>
          <a:p>
            <a:pPr marL="0" indent="0" algn="ctr">
              <a:buNone/>
            </a:pPr>
            <a:r>
              <a:rPr lang="lt-LT" sz="3200" dirty="0" smtClean="0">
                <a:solidFill>
                  <a:schemeClr val="tx1"/>
                </a:solidFill>
                <a:latin typeface="Times New Roman" panose="02020603050405020304" pitchFamily="18" charset="0"/>
                <a:cs typeface="Times New Roman" panose="02020603050405020304" pitchFamily="18" charset="0"/>
              </a:rPr>
              <a:t>Vietos </a:t>
            </a:r>
            <a:r>
              <a:rPr lang="lt-LT" sz="3200" dirty="0">
                <a:solidFill>
                  <a:schemeClr val="tx1"/>
                </a:solidFill>
                <a:latin typeface="Times New Roman" panose="02020603050405020304" pitchFamily="18" charset="0"/>
                <a:cs typeface="Times New Roman" panose="02020603050405020304" pitchFamily="18" charset="0"/>
              </a:rPr>
              <a:t>projektų paraiškos (1 egz. originalas įrašytas į CD) priimamos Kalvarijos vietos veiklos grupės būstinėje adresu: Ugniagesių g. 12-3, Kalvarija. Paraiška ir (arba) papildomi dokumentai turi būti pateikti asmeniškai pareiškėjo arba jo įgalioto asmens (įgaliojimas laikomas tinkamu, jei jis pasirašytas juridinio asmens vadovo ir ant jo uždėtas to juridinio asmens antspaudas, jeigu jis antspaudą privalo turėti). Kitokiu būdu (pvz., paštu, per kurjerį) ir pavėluotai pateiktos paraiškos nepriimamos.</a:t>
            </a:r>
          </a:p>
          <a:p>
            <a:pPr marL="0" indent="0">
              <a:buNone/>
            </a:pPr>
            <a:endParaRPr lang="lt-LT" sz="3200" dirty="0"/>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35</a:t>
            </a:fld>
            <a:endParaRPr lang="lt-LT"/>
          </a:p>
        </p:txBody>
      </p:sp>
      <p:pic>
        <p:nvPicPr>
          <p:cNvPr id="5" name="Picture 3"/>
          <p:cNvPicPr>
            <a:picLocks noChangeAspect="1"/>
          </p:cNvPicPr>
          <p:nvPr/>
        </p:nvPicPr>
        <p:blipFill>
          <a:blip r:embed="rId2"/>
          <a:stretch>
            <a:fillRect/>
          </a:stretch>
        </p:blipFill>
        <p:spPr>
          <a:xfrm>
            <a:off x="11050072" y="319310"/>
            <a:ext cx="957155" cy="688908"/>
          </a:xfrm>
          <a:prstGeom prst="rect">
            <a:avLst/>
          </a:prstGeom>
        </p:spPr>
      </p:pic>
    </p:spTree>
    <p:extLst>
      <p:ext uri="{BB962C8B-B14F-4D97-AF65-F5344CB8AC3E}">
        <p14:creationId xmlns:p14="http://schemas.microsoft.com/office/powerpoint/2010/main" val="25785277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1133340"/>
            <a:ext cx="10321224" cy="5112913"/>
          </a:xfrm>
        </p:spPr>
        <p:txBody>
          <a:bodyPr>
            <a:normAutofit/>
          </a:bodyPr>
          <a:lstStyle/>
          <a:p>
            <a:pPr lvl="0" algn="ctr">
              <a:spcBef>
                <a:spcPts val="1000"/>
              </a:spcBef>
            </a:pPr>
            <a:r>
              <a:rPr lang="lt-LT" sz="3200" dirty="0">
                <a:solidFill>
                  <a:schemeClr val="tx1"/>
                </a:solidFill>
                <a:latin typeface="Times New Roman" panose="02020603050405020304" pitchFamily="18" charset="0"/>
                <a:ea typeface="+mn-ea"/>
                <a:cs typeface="Times New Roman" panose="02020603050405020304" pitchFamily="18" charset="0"/>
              </a:rPr>
              <a:t>Per vieną paramos paraiškų teikimo laikotarpį vietos projekto paraiškos teikėjas gali pateikti vieną vietos projekto paraišką.</a:t>
            </a:r>
            <a:br>
              <a:rPr lang="lt-LT" sz="3200" dirty="0">
                <a:solidFill>
                  <a:schemeClr val="tx1"/>
                </a:solidFill>
                <a:latin typeface="Times New Roman" panose="02020603050405020304" pitchFamily="18" charset="0"/>
                <a:ea typeface="+mn-ea"/>
                <a:cs typeface="Times New Roman" panose="02020603050405020304" pitchFamily="18" charset="0"/>
              </a:rPr>
            </a:br>
            <a:r>
              <a:rPr lang="en-US" sz="3200" dirty="0" smtClean="0">
                <a:solidFill>
                  <a:schemeClr val="tx1"/>
                </a:solidFill>
                <a:latin typeface="Times New Roman" panose="02020603050405020304" pitchFamily="18" charset="0"/>
                <a:ea typeface="+mn-ea"/>
                <a:cs typeface="Times New Roman" panose="02020603050405020304" pitchFamily="18" charset="0"/>
              </a:rPr>
              <a:t/>
            </a:r>
            <a:br>
              <a:rPr lang="en-US" sz="3200" dirty="0" smtClean="0">
                <a:solidFill>
                  <a:schemeClr val="tx1"/>
                </a:solidFill>
                <a:latin typeface="Times New Roman" panose="02020603050405020304" pitchFamily="18" charset="0"/>
                <a:ea typeface="+mn-ea"/>
                <a:cs typeface="Times New Roman" panose="02020603050405020304" pitchFamily="18" charset="0"/>
              </a:rPr>
            </a:br>
            <a:r>
              <a:rPr lang="lt-LT" sz="3200" dirty="0" smtClean="0">
                <a:solidFill>
                  <a:schemeClr val="tx1"/>
                </a:solidFill>
                <a:latin typeface="Times New Roman" panose="02020603050405020304" pitchFamily="18" charset="0"/>
                <a:ea typeface="+mn-ea"/>
                <a:cs typeface="Times New Roman" panose="02020603050405020304" pitchFamily="18" charset="0"/>
              </a:rPr>
              <a:t>Informacija </a:t>
            </a:r>
            <a:r>
              <a:rPr lang="lt-LT" sz="3200" dirty="0">
                <a:solidFill>
                  <a:schemeClr val="tx1"/>
                </a:solidFill>
                <a:latin typeface="Times New Roman" panose="02020603050405020304" pitchFamily="18" charset="0"/>
                <a:ea typeface="+mn-ea"/>
                <a:cs typeface="Times New Roman" panose="02020603050405020304" pitchFamily="18" charset="0"/>
              </a:rPr>
              <a:t>apie kvietimą teikti vietos projektus ir vietos projektų įgyvendinimą teikiama darbo dienomis nuo 8.00 val. iki 17.00 val. Kalvarijos vietos veiklos grupės būstinėje adresu: Ugniagesių g. 12-3, Kalvarija ir telefono Nr. +370 652 90464, +370 612 71415. Taip pat el. paštu </a:t>
            </a:r>
            <a:r>
              <a:rPr lang="lt-LT" sz="3200" dirty="0" err="1">
                <a:solidFill>
                  <a:schemeClr val="tx1"/>
                </a:solidFill>
                <a:latin typeface="Times New Roman" panose="02020603050405020304" pitchFamily="18" charset="0"/>
                <a:ea typeface="+mn-ea"/>
                <a:cs typeface="Times New Roman" panose="02020603050405020304" pitchFamily="18" charset="0"/>
                <a:hlinkClick r:id="rId2"/>
              </a:rPr>
              <a:t>info@kalvarijosvvg.lt</a:t>
            </a:r>
            <a:r>
              <a:rPr lang="lt-LT" sz="3200" dirty="0">
                <a:solidFill>
                  <a:schemeClr val="tx1"/>
                </a:solidFill>
                <a:latin typeface="Times New Roman" panose="02020603050405020304" pitchFamily="18" charset="0"/>
                <a:ea typeface="+mn-ea"/>
                <a:cs typeface="Times New Roman" panose="02020603050405020304" pitchFamily="18" charset="0"/>
              </a:rPr>
              <a:t>. </a:t>
            </a:r>
            <a:br>
              <a:rPr lang="lt-LT" sz="3200" dirty="0">
                <a:solidFill>
                  <a:schemeClr val="tx1"/>
                </a:solidFill>
                <a:latin typeface="Times New Roman" panose="02020603050405020304" pitchFamily="18" charset="0"/>
                <a:ea typeface="+mn-ea"/>
                <a:cs typeface="Times New Roman" panose="02020603050405020304" pitchFamily="18" charset="0"/>
              </a:rPr>
            </a:br>
            <a:endParaRPr lang="lt-LT" sz="3200" dirty="0">
              <a:solidFill>
                <a:schemeClr val="tx1"/>
              </a:solidFill>
            </a:endParaRPr>
          </a:p>
        </p:txBody>
      </p:sp>
      <p:sp>
        <p:nvSpPr>
          <p:cNvPr id="3" name="Skaidrės numerio vietos rezervavimo ženklas 2"/>
          <p:cNvSpPr>
            <a:spLocks noGrp="1"/>
          </p:cNvSpPr>
          <p:nvPr>
            <p:ph type="sldNum" sz="quarter" idx="12"/>
          </p:nvPr>
        </p:nvSpPr>
        <p:spPr/>
        <p:txBody>
          <a:bodyPr/>
          <a:lstStyle/>
          <a:p>
            <a:fld id="{0EFD201C-6DEC-4D5C-9BD6-E0E16F1BDEA6}" type="slidenum">
              <a:rPr lang="lt-LT" smtClean="0"/>
              <a:t>36</a:t>
            </a:fld>
            <a:endParaRPr lang="lt-LT"/>
          </a:p>
        </p:txBody>
      </p:sp>
      <p:pic>
        <p:nvPicPr>
          <p:cNvPr id="4" name="Picture 3"/>
          <p:cNvPicPr>
            <a:picLocks noChangeAspect="1"/>
          </p:cNvPicPr>
          <p:nvPr/>
        </p:nvPicPr>
        <p:blipFill>
          <a:blip r:embed="rId3"/>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1374215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1795464"/>
            <a:ext cx="9471218" cy="1025008"/>
          </a:xfrm>
        </p:spPr>
        <p:txBody>
          <a:bodyPr>
            <a:normAutofit fontScale="90000"/>
          </a:bodyPr>
          <a:lstStyle/>
          <a:p>
            <a:pPr lvl="0" algn="ctr">
              <a:spcBef>
                <a:spcPts val="1000"/>
              </a:spcBef>
            </a:pPr>
            <a:r>
              <a:rPr lang="lt-LT" dirty="0" smtClean="0">
                <a:solidFill>
                  <a:schemeClr val="tx1"/>
                </a:solidFill>
                <a:latin typeface="Times New Roman" panose="02020603050405020304" pitchFamily="18" charset="0"/>
                <a:ea typeface="+mn-ea"/>
                <a:cs typeface="Times New Roman" panose="02020603050405020304" pitchFamily="18" charset="0"/>
              </a:rPr>
              <a:t/>
            </a:r>
            <a:br>
              <a:rPr lang="lt-LT" dirty="0" smtClean="0">
                <a:solidFill>
                  <a:schemeClr val="tx1"/>
                </a:solidFill>
                <a:latin typeface="Times New Roman" panose="02020603050405020304" pitchFamily="18" charset="0"/>
                <a:ea typeface="+mn-ea"/>
                <a:cs typeface="Times New Roman" panose="02020603050405020304" pitchFamily="18" charset="0"/>
              </a:rPr>
            </a:br>
            <a:r>
              <a:rPr lang="lt-LT" dirty="0" smtClean="0">
                <a:solidFill>
                  <a:schemeClr val="tx1"/>
                </a:solidFill>
                <a:latin typeface="Times New Roman" panose="02020603050405020304" pitchFamily="18" charset="0"/>
                <a:ea typeface="+mn-ea"/>
                <a:cs typeface="Times New Roman" panose="02020603050405020304" pitchFamily="18" charset="0"/>
              </a:rPr>
              <a:t>Kvietimo </a:t>
            </a:r>
            <a:r>
              <a:rPr lang="lt-LT" dirty="0">
                <a:solidFill>
                  <a:schemeClr val="tx1"/>
                </a:solidFill>
                <a:latin typeface="Times New Roman" panose="02020603050405020304" pitchFamily="18" charset="0"/>
                <a:ea typeface="+mn-ea"/>
                <a:cs typeface="Times New Roman" panose="02020603050405020304" pitchFamily="18" charset="0"/>
              </a:rPr>
              <a:t>dokumentus </a:t>
            </a:r>
            <a:r>
              <a:rPr lang="lt-LT" dirty="0" smtClean="0">
                <a:solidFill>
                  <a:schemeClr val="tx1"/>
                </a:solidFill>
                <a:latin typeface="Times New Roman" panose="02020603050405020304" pitchFamily="18" charset="0"/>
                <a:ea typeface="+mn-ea"/>
                <a:cs typeface="Times New Roman" panose="02020603050405020304" pitchFamily="18" charset="0"/>
              </a:rPr>
              <a:t>rasite:</a:t>
            </a:r>
            <a:r>
              <a:rPr lang="lt-LT" dirty="0">
                <a:solidFill>
                  <a:schemeClr val="tx1"/>
                </a:solidFill>
                <a:latin typeface="Times New Roman" panose="02020603050405020304" pitchFamily="18" charset="0"/>
                <a:ea typeface="+mn-ea"/>
                <a:cs typeface="Times New Roman" panose="02020603050405020304" pitchFamily="18" charset="0"/>
              </a:rPr>
              <a:t/>
            </a:r>
            <a:br>
              <a:rPr lang="lt-LT" dirty="0">
                <a:solidFill>
                  <a:schemeClr val="tx1"/>
                </a:solidFill>
                <a:latin typeface="Times New Roman" panose="02020603050405020304" pitchFamily="18" charset="0"/>
                <a:ea typeface="+mn-ea"/>
                <a:cs typeface="Times New Roman" panose="02020603050405020304" pitchFamily="18" charset="0"/>
              </a:rPr>
            </a:br>
            <a:endParaRPr lang="lt-LT" dirty="0">
              <a:solidFill>
                <a:schemeClr val="tx1"/>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999306" y="2160589"/>
            <a:ext cx="9149246" cy="3880773"/>
          </a:xfrm>
        </p:spPr>
        <p:txBody>
          <a:bodyPr>
            <a:normAutofit/>
          </a:bodyPr>
          <a:lstStyle/>
          <a:p>
            <a:pPr marL="0" indent="0" algn="ctr">
              <a:buNone/>
            </a:pPr>
            <a:endParaRPr lang="lt-LT" sz="3600" dirty="0" smtClean="0"/>
          </a:p>
          <a:p>
            <a:pPr marL="0" indent="0" algn="ctr">
              <a:buNone/>
            </a:pPr>
            <a:endParaRPr lang="lt-LT" sz="3600" dirty="0"/>
          </a:p>
          <a:p>
            <a:pPr marL="0" indent="0" algn="ctr">
              <a:buNone/>
            </a:pPr>
            <a:endParaRPr lang="lt-LT" sz="3600"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lt-LT" sz="3600" dirty="0" smtClean="0">
                <a:solidFill>
                  <a:schemeClr val="tx1"/>
                </a:solidFill>
                <a:latin typeface="Times New Roman" panose="02020603050405020304" pitchFamily="18" charset="0"/>
                <a:cs typeface="Times New Roman" panose="02020603050405020304" pitchFamily="18" charset="0"/>
              </a:rPr>
              <a:t>www.kalvarijosvvg.lt/kvietimo-dokumentai/</a:t>
            </a:r>
            <a:endParaRPr lang="lt-LT" sz="3600" dirty="0">
              <a:solidFill>
                <a:schemeClr val="tx1"/>
              </a:solidFill>
              <a:latin typeface="Times New Roman" panose="02020603050405020304" pitchFamily="18" charset="0"/>
              <a:cs typeface="Times New Roman" panose="02020603050405020304" pitchFamily="18" charset="0"/>
            </a:endParaRPr>
          </a:p>
        </p:txBody>
      </p:sp>
      <p:sp>
        <p:nvSpPr>
          <p:cNvPr id="4" name="Skaidrės numerio vietos rezervavimo ženklas 3"/>
          <p:cNvSpPr>
            <a:spLocks noGrp="1"/>
          </p:cNvSpPr>
          <p:nvPr>
            <p:ph type="sldNum" sz="quarter" idx="12"/>
          </p:nvPr>
        </p:nvSpPr>
        <p:spPr/>
        <p:txBody>
          <a:bodyPr/>
          <a:lstStyle/>
          <a:p>
            <a:fld id="{0EFD201C-6DEC-4D5C-9BD6-E0E16F1BDEA6}" type="slidenum">
              <a:rPr lang="lt-LT" smtClean="0"/>
              <a:t>37</a:t>
            </a:fld>
            <a:endParaRPr lang="lt-LT"/>
          </a:p>
        </p:txBody>
      </p:sp>
      <p:pic>
        <p:nvPicPr>
          <p:cNvPr id="5" name="Picture 3"/>
          <p:cNvPicPr>
            <a:picLocks noChangeAspect="1"/>
          </p:cNvPicPr>
          <p:nvPr/>
        </p:nvPicPr>
        <p:blipFill>
          <a:blip r:embed="rId2"/>
          <a:stretch>
            <a:fillRect/>
          </a:stretch>
        </p:blipFill>
        <p:spPr>
          <a:xfrm>
            <a:off x="10605058" y="365126"/>
            <a:ext cx="957155" cy="688908"/>
          </a:xfrm>
          <a:prstGeom prst="rect">
            <a:avLst/>
          </a:prstGeom>
        </p:spPr>
      </p:pic>
    </p:spTree>
    <p:extLst>
      <p:ext uri="{BB962C8B-B14F-4D97-AF65-F5344CB8AC3E}">
        <p14:creationId xmlns:p14="http://schemas.microsoft.com/office/powerpoint/2010/main" val="14091743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3" y="2962140"/>
            <a:ext cx="10346981" cy="2112135"/>
          </a:xfrm>
        </p:spPr>
        <p:txBody>
          <a:bodyPr/>
          <a:lstStyle/>
          <a:p>
            <a:pPr algn="ctr"/>
            <a:r>
              <a:rPr lang="lt-LT" dirty="0" smtClean="0"/>
              <a:t/>
            </a:r>
            <a:br>
              <a:rPr lang="lt-LT" dirty="0" smtClean="0"/>
            </a:br>
            <a:r>
              <a:rPr lang="lt-LT" b="1" dirty="0" smtClean="0">
                <a:solidFill>
                  <a:schemeClr val="accent2">
                    <a:lumMod val="50000"/>
                  </a:schemeClr>
                </a:solidFill>
                <a:latin typeface="Times New Roman" panose="02020603050405020304" pitchFamily="18" charset="0"/>
                <a:cs typeface="Times New Roman" panose="02020603050405020304" pitchFamily="18" charset="0"/>
              </a:rPr>
              <a:t>AČIŪ UŽ DĖMESĮ</a:t>
            </a:r>
            <a:endParaRPr lang="lt-LT"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Skaidrės numerio vietos rezervavimo ženklas 2"/>
          <p:cNvSpPr>
            <a:spLocks noGrp="1"/>
          </p:cNvSpPr>
          <p:nvPr>
            <p:ph type="sldNum" sz="quarter" idx="12"/>
          </p:nvPr>
        </p:nvSpPr>
        <p:spPr/>
        <p:txBody>
          <a:bodyPr/>
          <a:lstStyle/>
          <a:p>
            <a:fld id="{0EFD201C-6DEC-4D5C-9BD6-E0E16F1BDEA6}" type="slidenum">
              <a:rPr lang="lt-LT" smtClean="0"/>
              <a:t>38</a:t>
            </a:fld>
            <a:endParaRPr lang="lt-LT"/>
          </a:p>
        </p:txBody>
      </p:sp>
    </p:spTree>
    <p:extLst>
      <p:ext uri="{BB962C8B-B14F-4D97-AF65-F5344CB8AC3E}">
        <p14:creationId xmlns:p14="http://schemas.microsoft.com/office/powerpoint/2010/main" val="4159532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FD201C-6DEC-4D5C-9BD6-E0E16F1BDEA6}" type="slidenum">
              <a:rPr lang="lt-LT" smtClean="0"/>
              <a:t>4</a:t>
            </a:fld>
            <a:endParaRPr lang="lt-LT"/>
          </a:p>
        </p:txBody>
      </p:sp>
      <p:sp>
        <p:nvSpPr>
          <p:cNvPr id="5" name="Rectangle 4"/>
          <p:cNvSpPr/>
          <p:nvPr/>
        </p:nvSpPr>
        <p:spPr>
          <a:xfrm>
            <a:off x="515155" y="547461"/>
            <a:ext cx="10032643" cy="7355860"/>
          </a:xfrm>
          <a:prstGeom prst="rect">
            <a:avLst/>
          </a:prstGeom>
        </p:spPr>
        <p:txBody>
          <a:bodyPr wrap="square">
            <a:spAutoFit/>
          </a:bodyPr>
          <a:lstStyle/>
          <a:p>
            <a:pPr lvl="0" algn="ctr">
              <a:spcBef>
                <a:spcPct val="20000"/>
              </a:spcBef>
            </a:pPr>
            <a:r>
              <a:rPr lang="lt-LT" sz="3200" b="1" dirty="0">
                <a:solidFill>
                  <a:schemeClr val="accent1">
                    <a:lumMod val="50000"/>
                  </a:schemeClr>
                </a:solidFill>
                <a:latin typeface="Times New Roman" panose="02020603050405020304" pitchFamily="18" charset="0"/>
                <a:cs typeface="Times New Roman" panose="02020603050405020304" pitchFamily="18" charset="0"/>
              </a:rPr>
              <a:t>„Kaimo gyventojų sutelktumo skatinimas“ </a:t>
            </a:r>
            <a:r>
              <a:rPr lang="lt-LT" sz="3200" b="1" dirty="0" smtClean="0">
                <a:solidFill>
                  <a:schemeClr val="accent1">
                    <a:lumMod val="50000"/>
                  </a:schemeClr>
                </a:solidFill>
                <a:latin typeface="Times New Roman" panose="02020603050405020304" pitchFamily="18" charset="0"/>
                <a:cs typeface="Times New Roman" panose="02020603050405020304" pitchFamily="18" charset="0"/>
              </a:rPr>
              <a:t>(2)</a:t>
            </a:r>
            <a:endParaRPr lang="lt-LT" sz="3200" b="1" dirty="0">
              <a:solidFill>
                <a:schemeClr val="accent1">
                  <a:lumMod val="50000"/>
                </a:schemeClr>
              </a:solidFill>
              <a:latin typeface="Times New Roman" panose="02020603050405020304" pitchFamily="18" charset="0"/>
              <a:cs typeface="Times New Roman" panose="02020603050405020304" pitchFamily="18" charset="0"/>
            </a:endParaRPr>
          </a:p>
          <a:p>
            <a:r>
              <a:rPr lang="lt-LT" sz="3200" u="sng" dirty="0" smtClean="0">
                <a:latin typeface="Times New Roman" panose="02020603050405020304" pitchFamily="18" charset="0"/>
                <a:cs typeface="Times New Roman" panose="02020603050405020304" pitchFamily="18" charset="0"/>
              </a:rPr>
              <a:t>Tinkami </a:t>
            </a:r>
            <a:r>
              <a:rPr lang="lt-LT" sz="3200" u="sng" dirty="0">
                <a:latin typeface="Times New Roman" panose="02020603050405020304" pitchFamily="18" charset="0"/>
                <a:cs typeface="Times New Roman" panose="02020603050405020304" pitchFamily="18" charset="0"/>
              </a:rPr>
              <a:t>vietos projektų vykdytojai</a:t>
            </a:r>
            <a:r>
              <a:rPr lang="lt-LT" sz="3200" dirty="0">
                <a:latin typeface="Times New Roman" panose="02020603050405020304" pitchFamily="18" charset="0"/>
                <a:cs typeface="Times New Roman" panose="02020603050405020304" pitchFamily="18" charset="0"/>
              </a:rPr>
              <a:t>: viešieji pelno nesiekiantys juridiniai asmenys, registruoti pagal LR Asociacijų, LR Viešųjų įstaigų, LR Labdaros ir paramos fondų įstatymus. Pareiškėjo pobūdis – VVG teritorijoje veiklą vykdančios </a:t>
            </a:r>
            <a:r>
              <a:rPr lang="lt-LT" sz="3200" dirty="0" smtClean="0">
                <a:latin typeface="Times New Roman" panose="02020603050405020304" pitchFamily="18" charset="0"/>
                <a:cs typeface="Times New Roman" panose="02020603050405020304" pitchFamily="18" charset="0"/>
              </a:rPr>
              <a:t>NVO.</a:t>
            </a:r>
          </a:p>
          <a:p>
            <a:r>
              <a:rPr lang="lt-LT" sz="3200" u="sng" dirty="0">
                <a:latin typeface="Times New Roman" panose="02020603050405020304" pitchFamily="18" charset="0"/>
                <a:cs typeface="Times New Roman" panose="02020603050405020304" pitchFamily="18" charset="0"/>
              </a:rPr>
              <a:t>Galimi partneriai: </a:t>
            </a:r>
          </a:p>
          <a:p>
            <a:r>
              <a:rPr lang="lt-LT" sz="3200" dirty="0">
                <a:latin typeface="Times New Roman" panose="02020603050405020304" pitchFamily="18" charset="0"/>
                <a:cs typeface="Times New Roman" panose="02020603050405020304" pitchFamily="18" charset="0"/>
              </a:rPr>
              <a:t>1) Viešieji pelno nesiekiantys juridiniai asmenys, registruoti pagal LR Asociacijų, LR Viešųjų įstaigų, LR Labdaros ir paramos fondų įstatymus. Pareiškėjo pobūdis – VVG teritorijoje veiklą vykdančios NVO; </a:t>
            </a:r>
          </a:p>
          <a:p>
            <a:r>
              <a:rPr lang="lt-LT" sz="3200" dirty="0">
                <a:latin typeface="Times New Roman" panose="02020603050405020304" pitchFamily="18" charset="0"/>
                <a:cs typeface="Times New Roman" panose="02020603050405020304" pitchFamily="18" charset="0"/>
              </a:rPr>
              <a:t>2) Privatūs juridiniai asmenys; </a:t>
            </a:r>
          </a:p>
          <a:p>
            <a:r>
              <a:rPr lang="lt-LT" sz="3200" dirty="0">
                <a:latin typeface="Times New Roman" panose="02020603050405020304" pitchFamily="18" charset="0"/>
                <a:cs typeface="Times New Roman" panose="02020603050405020304" pitchFamily="18" charset="0"/>
              </a:rPr>
              <a:t>3) Biudžetinės įstaigos</a:t>
            </a:r>
            <a:r>
              <a:rPr lang="lt-LT" sz="3200" dirty="0" smtClean="0">
                <a:latin typeface="Times New Roman" panose="02020603050405020304" pitchFamily="18" charset="0"/>
                <a:cs typeface="Times New Roman" panose="02020603050405020304" pitchFamily="18" charset="0"/>
              </a:rPr>
              <a:t>.</a:t>
            </a:r>
          </a:p>
          <a:p>
            <a:endParaRPr lang="lt-LT" sz="2800" dirty="0">
              <a:latin typeface="Times New Roman" panose="02020603050405020304" pitchFamily="18" charset="0"/>
              <a:cs typeface="Times New Roman" panose="02020603050405020304" pitchFamily="18" charset="0"/>
            </a:endParaRPr>
          </a:p>
          <a:p>
            <a:endParaRPr lang="lt-LT" sz="2800"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10667404" y="545615"/>
            <a:ext cx="957155" cy="688908"/>
          </a:xfrm>
          <a:prstGeom prst="rect">
            <a:avLst/>
          </a:prstGeom>
        </p:spPr>
      </p:pic>
    </p:spTree>
    <p:extLst>
      <p:ext uri="{BB962C8B-B14F-4D97-AF65-F5344CB8AC3E}">
        <p14:creationId xmlns:p14="http://schemas.microsoft.com/office/powerpoint/2010/main" val="2550863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EFD201C-6DEC-4D5C-9BD6-E0E16F1BDEA6}" type="slidenum">
              <a:rPr lang="lt-LT" smtClean="0"/>
              <a:t>5</a:t>
            </a:fld>
            <a:endParaRPr lang="lt-LT"/>
          </a:p>
        </p:txBody>
      </p:sp>
      <p:pic>
        <p:nvPicPr>
          <p:cNvPr id="3" name="Picture 2"/>
          <p:cNvPicPr>
            <a:picLocks noChangeAspect="1"/>
          </p:cNvPicPr>
          <p:nvPr/>
        </p:nvPicPr>
        <p:blipFill>
          <a:blip r:embed="rId2"/>
          <a:stretch>
            <a:fillRect/>
          </a:stretch>
        </p:blipFill>
        <p:spPr>
          <a:xfrm>
            <a:off x="10968740" y="330955"/>
            <a:ext cx="957155" cy="688908"/>
          </a:xfrm>
          <a:prstGeom prst="rect">
            <a:avLst/>
          </a:prstGeom>
        </p:spPr>
      </p:pic>
      <p:sp>
        <p:nvSpPr>
          <p:cNvPr id="6" name="Rectangle 4"/>
          <p:cNvSpPr/>
          <p:nvPr/>
        </p:nvSpPr>
        <p:spPr>
          <a:xfrm>
            <a:off x="747414" y="1463633"/>
            <a:ext cx="10057961" cy="3477875"/>
          </a:xfrm>
          <a:prstGeom prst="rect">
            <a:avLst/>
          </a:prstGeom>
        </p:spPr>
        <p:txBody>
          <a:bodyPr wrap="square">
            <a:spAutoFit/>
          </a:bodyPr>
          <a:lstStyle/>
          <a:p>
            <a:pPr lvl="0" algn="ctr">
              <a:spcBef>
                <a:spcPct val="20000"/>
              </a:spcBef>
            </a:pPr>
            <a:r>
              <a:rPr lang="lt-LT" sz="3200" b="1" dirty="0">
                <a:solidFill>
                  <a:schemeClr val="accent1">
                    <a:lumMod val="50000"/>
                  </a:schemeClr>
                </a:solidFill>
                <a:latin typeface="Times New Roman" panose="02020603050405020304" pitchFamily="18" charset="0"/>
                <a:cs typeface="Times New Roman" panose="02020603050405020304" pitchFamily="18" charset="0"/>
              </a:rPr>
              <a:t>„Kaimo gyventojų sutelktumo skatinimas“ </a:t>
            </a:r>
            <a:r>
              <a:rPr lang="lt-LT" sz="3200" b="1" dirty="0" smtClean="0">
                <a:solidFill>
                  <a:schemeClr val="accent1">
                    <a:lumMod val="50000"/>
                  </a:schemeClr>
                </a:solidFill>
                <a:latin typeface="Times New Roman" panose="02020603050405020304" pitchFamily="18" charset="0"/>
                <a:cs typeface="Times New Roman" panose="02020603050405020304" pitchFamily="18" charset="0"/>
              </a:rPr>
              <a:t>(3)</a:t>
            </a:r>
            <a:endParaRPr lang="lt-LT" sz="3200" b="1" dirty="0">
              <a:solidFill>
                <a:schemeClr val="accent1">
                  <a:lumMod val="50000"/>
                </a:schemeClr>
              </a:solidFill>
              <a:latin typeface="Times New Roman" panose="02020603050405020304" pitchFamily="18" charset="0"/>
              <a:cs typeface="Times New Roman" panose="02020603050405020304" pitchFamily="18" charset="0"/>
            </a:endParaRPr>
          </a:p>
          <a:p>
            <a:endParaRPr lang="lt-LT" sz="2800" dirty="0">
              <a:latin typeface="Times New Roman" panose="02020603050405020304" pitchFamily="18" charset="0"/>
              <a:cs typeface="Times New Roman" panose="02020603050405020304" pitchFamily="18" charset="0"/>
            </a:endParaRPr>
          </a:p>
          <a:p>
            <a:r>
              <a:rPr lang="lt-LT" sz="3200" dirty="0">
                <a:latin typeface="Times New Roman" panose="02020603050405020304" pitchFamily="18" charset="0"/>
                <a:cs typeface="Times New Roman" panose="02020603050405020304" pitchFamily="18" charset="0"/>
              </a:rPr>
              <a:t>Didžiausia lėšų vietos projektui paramos suma negali viršyti 10.000,00 </a:t>
            </a:r>
            <a:r>
              <a:rPr lang="lt-LT" sz="3200" dirty="0" err="1">
                <a:latin typeface="Times New Roman" panose="02020603050405020304" pitchFamily="18" charset="0"/>
                <a:cs typeface="Times New Roman" panose="02020603050405020304" pitchFamily="18" charset="0"/>
              </a:rPr>
              <a:t>Eur</a:t>
            </a:r>
            <a:r>
              <a:rPr lang="lt-LT" sz="3200" dirty="0" smtClean="0">
                <a:latin typeface="Times New Roman" panose="02020603050405020304" pitchFamily="18" charset="0"/>
                <a:cs typeface="Times New Roman" panose="02020603050405020304" pitchFamily="18" charset="0"/>
              </a:rPr>
              <a:t>.</a:t>
            </a:r>
          </a:p>
          <a:p>
            <a:endParaRPr lang="lt-LT" sz="3200" dirty="0">
              <a:latin typeface="Times New Roman" panose="02020603050405020304" pitchFamily="18" charset="0"/>
              <a:cs typeface="Times New Roman" panose="02020603050405020304" pitchFamily="18" charset="0"/>
            </a:endParaRPr>
          </a:p>
          <a:p>
            <a:r>
              <a:rPr lang="lt-LT" sz="3200" dirty="0">
                <a:latin typeface="Times New Roman" panose="02020603050405020304" pitchFamily="18" charset="0"/>
                <a:cs typeface="Times New Roman" panose="02020603050405020304" pitchFamily="18" charset="0"/>
              </a:rPr>
              <a:t>Lėšos vietos projektui įgyvendinti gali sudaryti iki 80 proc. visų  tinkamų finansuoti vietos projektų </a:t>
            </a:r>
            <a:r>
              <a:rPr lang="lt-LT" sz="3200" dirty="0" smtClean="0">
                <a:latin typeface="Times New Roman" panose="02020603050405020304" pitchFamily="18" charset="0"/>
                <a:cs typeface="Times New Roman" panose="02020603050405020304" pitchFamily="18" charset="0"/>
              </a:rPr>
              <a:t>išlaidų</a:t>
            </a:r>
            <a:endParaRPr lang="lt-LT"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68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677334" y="609600"/>
            <a:ext cx="9149246" cy="1320800"/>
          </a:xfrm>
        </p:spPr>
        <p:txBody>
          <a:bodyPr>
            <a:normAutofit/>
          </a:bodyPr>
          <a:lstStyle/>
          <a:p>
            <a:pPr lvl="0" algn="ctr">
              <a:spcBef>
                <a:spcPct val="20000"/>
              </a:spcBef>
            </a:pPr>
            <a:r>
              <a:rPr lang="lt-LT" sz="3200" b="1" dirty="0" smtClean="0">
                <a:solidFill>
                  <a:schemeClr val="accent1">
                    <a:lumMod val="50000"/>
                  </a:schemeClr>
                </a:solidFill>
                <a:latin typeface="Times New Roman" panose="02020603050405020304" pitchFamily="18" charset="0"/>
                <a:cs typeface="Times New Roman" panose="02020603050405020304" pitchFamily="18" charset="0"/>
              </a:rPr>
              <a:t>„Kaimo gyventojų sutelktumo skatinimas“ (4)</a:t>
            </a:r>
            <a:endParaRPr lang="lt-LT" sz="32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3" name="Turinio vietos rezervavimo ženklas 2"/>
          <p:cNvSpPr>
            <a:spLocks noGrp="1"/>
          </p:cNvSpPr>
          <p:nvPr>
            <p:ph idx="1"/>
          </p:nvPr>
        </p:nvSpPr>
        <p:spPr>
          <a:xfrm>
            <a:off x="677333" y="1326524"/>
            <a:ext cx="10197889" cy="5422006"/>
          </a:xfrm>
        </p:spPr>
        <p:txBody>
          <a:bodyPr>
            <a:normAutofit fontScale="32500" lnSpcReduction="20000"/>
          </a:bodyPr>
          <a:lstStyle/>
          <a:p>
            <a:pPr marL="0" indent="0">
              <a:buNone/>
            </a:pPr>
            <a:r>
              <a:rPr lang="lt-LT" sz="9800" u="sng" dirty="0" smtClean="0">
                <a:solidFill>
                  <a:schemeClr val="tx1"/>
                </a:solidFill>
                <a:latin typeface="Times New Roman" panose="02020603050405020304" pitchFamily="18" charset="0"/>
                <a:cs typeface="Times New Roman" panose="02020603050405020304" pitchFamily="18" charset="0"/>
              </a:rPr>
              <a:t>Vietos projektų atrankos kriterijai:</a:t>
            </a:r>
          </a:p>
          <a:p>
            <a:pPr marL="0" indent="0">
              <a:spcBef>
                <a:spcPts val="0"/>
              </a:spcBef>
              <a:buNone/>
            </a:pPr>
            <a:r>
              <a:rPr lang="lt-LT" sz="9800" dirty="0" smtClean="0">
                <a:solidFill>
                  <a:schemeClr val="tx1"/>
                </a:solidFill>
                <a:latin typeface="Times New Roman" panose="02020603050405020304" pitchFamily="18" charset="0"/>
                <a:cs typeface="Times New Roman" panose="02020603050405020304" pitchFamily="18" charset="0"/>
              </a:rPr>
              <a:t>1. Projektas skirtas tikslinėms grupėms: 1) vienišiems, senyvo amžiaus žmonėms; 2) jaunimui iki 29 m.; 3) jaunoms šeimoms, auginančioms vaikus; 4) vienišoms motinoms/tėvams; 5) skurdo riziką patiriančioms šeimoms; 6) žmonėms su negalia; 7) bedarbiams - </a:t>
            </a:r>
            <a:r>
              <a:rPr lang="lt-LT" sz="9800" b="1" dirty="0" smtClean="0">
                <a:solidFill>
                  <a:schemeClr val="tx1"/>
                </a:solidFill>
                <a:latin typeface="Times New Roman" panose="02020603050405020304" pitchFamily="18" charset="0"/>
                <a:cs typeface="Times New Roman" panose="02020603050405020304" pitchFamily="18" charset="0"/>
              </a:rPr>
              <a:t>didžiausias galimas surinkti balų skaičius 25 balai</a:t>
            </a:r>
            <a:r>
              <a:rPr lang="lt-LT" sz="9800" dirty="0" smtClean="0">
                <a:solidFill>
                  <a:schemeClr val="tx1"/>
                </a:solidFill>
                <a:latin typeface="Times New Roman" panose="02020603050405020304" pitchFamily="18" charset="0"/>
                <a:cs typeface="Times New Roman" panose="02020603050405020304" pitchFamily="18" charset="0"/>
              </a:rPr>
              <a:t>. </a:t>
            </a:r>
          </a:p>
          <a:p>
            <a:pPr marL="0" indent="0">
              <a:spcBef>
                <a:spcPts val="0"/>
              </a:spcBef>
              <a:buNone/>
            </a:pPr>
            <a:endParaRPr lang="lt-LT" sz="9800" dirty="0" smtClean="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r>
              <a:rPr lang="lt-LT" sz="9800" dirty="0" smtClean="0">
                <a:solidFill>
                  <a:schemeClr val="tx1"/>
                </a:solidFill>
                <a:latin typeface="Times New Roman" panose="02020603050405020304" pitchFamily="18" charset="0"/>
                <a:cs typeface="Times New Roman" panose="02020603050405020304" pitchFamily="18" charset="0"/>
              </a:rPr>
              <a:t>Šis </a:t>
            </a:r>
            <a:r>
              <a:rPr lang="lt-LT" sz="9800" dirty="0">
                <a:solidFill>
                  <a:schemeClr val="tx1"/>
                </a:solidFill>
                <a:latin typeface="Times New Roman" panose="02020603050405020304" pitchFamily="18" charset="0"/>
                <a:cs typeface="Times New Roman" panose="02020603050405020304" pitchFamily="18" charset="0"/>
              </a:rPr>
              <a:t>atrankos kriterijus detalizuojamas taip:</a:t>
            </a:r>
            <a:endParaRPr lang="lt-LT" sz="9800" dirty="0" smtClean="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r>
              <a:rPr lang="lt-LT" sz="9800" dirty="0" smtClean="0">
                <a:solidFill>
                  <a:schemeClr val="tx1"/>
                </a:solidFill>
                <a:latin typeface="Times New Roman" panose="02020603050405020304" pitchFamily="18" charset="0"/>
                <a:cs typeface="Times New Roman" panose="02020603050405020304" pitchFamily="18" charset="0"/>
              </a:rPr>
              <a:t>* </a:t>
            </a:r>
            <a:r>
              <a:rPr lang="sv-SE" sz="9800" dirty="0" smtClean="0">
                <a:solidFill>
                  <a:schemeClr val="tx1"/>
                </a:solidFill>
                <a:latin typeface="Times New Roman" panose="02020603050405020304" pitchFamily="18" charset="0"/>
                <a:cs typeface="Times New Roman" panose="02020603050405020304" pitchFamily="18" charset="0"/>
              </a:rPr>
              <a:t>Projektas </a:t>
            </a:r>
            <a:r>
              <a:rPr lang="sv-SE" sz="9800" dirty="0">
                <a:solidFill>
                  <a:schemeClr val="tx1"/>
                </a:solidFill>
                <a:latin typeface="Times New Roman" panose="02020603050405020304" pitchFamily="18" charset="0"/>
                <a:cs typeface="Times New Roman" panose="02020603050405020304" pitchFamily="18" charset="0"/>
              </a:rPr>
              <a:t>skirtas 4 ir daugiau tikslinių grupių – 25 balai</a:t>
            </a:r>
            <a:r>
              <a:rPr lang="sv-SE" sz="9800" dirty="0" smtClean="0">
                <a:solidFill>
                  <a:schemeClr val="tx1"/>
                </a:solidFill>
                <a:latin typeface="Times New Roman" panose="02020603050405020304" pitchFamily="18" charset="0"/>
                <a:cs typeface="Times New Roman" panose="02020603050405020304" pitchFamily="18" charset="0"/>
              </a:rPr>
              <a:t>;</a:t>
            </a:r>
            <a:endParaRPr lang="lt-LT" sz="9800" dirty="0" smtClean="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r>
              <a:rPr lang="lt-LT" sz="9800" dirty="0" smtClean="0">
                <a:solidFill>
                  <a:schemeClr val="tx1"/>
                </a:solidFill>
                <a:latin typeface="Times New Roman" panose="02020603050405020304" pitchFamily="18" charset="0"/>
                <a:cs typeface="Times New Roman" panose="02020603050405020304" pitchFamily="18" charset="0"/>
              </a:rPr>
              <a:t>* Projektas </a:t>
            </a:r>
            <a:r>
              <a:rPr lang="lt-LT" sz="9800" dirty="0">
                <a:solidFill>
                  <a:schemeClr val="tx1"/>
                </a:solidFill>
                <a:latin typeface="Times New Roman" panose="02020603050405020304" pitchFamily="18" charset="0"/>
                <a:cs typeface="Times New Roman" panose="02020603050405020304" pitchFamily="18" charset="0"/>
              </a:rPr>
              <a:t>skirtas 3 tikslinėms grupėms - 20 </a:t>
            </a:r>
            <a:r>
              <a:rPr lang="lt-LT" sz="9800" dirty="0" smtClean="0">
                <a:solidFill>
                  <a:schemeClr val="tx1"/>
                </a:solidFill>
                <a:latin typeface="Times New Roman" panose="02020603050405020304" pitchFamily="18" charset="0"/>
                <a:cs typeface="Times New Roman" panose="02020603050405020304" pitchFamily="18" charset="0"/>
              </a:rPr>
              <a:t>balų;</a:t>
            </a:r>
          </a:p>
          <a:p>
            <a:pPr marL="0" indent="0">
              <a:spcBef>
                <a:spcPts val="0"/>
              </a:spcBef>
              <a:buNone/>
            </a:pPr>
            <a:r>
              <a:rPr lang="lt-LT" sz="9800" dirty="0" smtClean="0">
                <a:solidFill>
                  <a:schemeClr val="tx1"/>
                </a:solidFill>
                <a:latin typeface="Times New Roman" panose="02020603050405020304" pitchFamily="18" charset="0"/>
                <a:cs typeface="Times New Roman" panose="02020603050405020304" pitchFamily="18" charset="0"/>
              </a:rPr>
              <a:t>* Projektas </a:t>
            </a:r>
            <a:r>
              <a:rPr lang="lt-LT" sz="9800" dirty="0">
                <a:solidFill>
                  <a:schemeClr val="tx1"/>
                </a:solidFill>
                <a:latin typeface="Times New Roman" panose="02020603050405020304" pitchFamily="18" charset="0"/>
                <a:cs typeface="Times New Roman" panose="02020603050405020304" pitchFamily="18" charset="0"/>
              </a:rPr>
              <a:t>skirtas 2 tikslinėms grupėms - 15 </a:t>
            </a:r>
            <a:r>
              <a:rPr lang="lt-LT" sz="9800" dirty="0" smtClean="0">
                <a:solidFill>
                  <a:schemeClr val="tx1"/>
                </a:solidFill>
                <a:latin typeface="Times New Roman" panose="02020603050405020304" pitchFamily="18" charset="0"/>
                <a:cs typeface="Times New Roman" panose="02020603050405020304" pitchFamily="18" charset="0"/>
              </a:rPr>
              <a:t>balų.</a:t>
            </a:r>
          </a:p>
          <a:p>
            <a:pPr marL="0" indent="0">
              <a:buNone/>
            </a:pPr>
            <a:endParaRPr lang="lt-LT" sz="2800" dirty="0" smtClean="0"/>
          </a:p>
          <a:p>
            <a:pPr marL="0" indent="0">
              <a:buNone/>
            </a:pPr>
            <a:endParaRPr lang="lt-LT" sz="2400" dirty="0"/>
          </a:p>
          <a:p>
            <a:pPr marL="0" indent="0">
              <a:buNone/>
            </a:pPr>
            <a:endParaRPr lang="lt-LT" sz="2400" dirty="0" smtClean="0"/>
          </a:p>
          <a:p>
            <a:pPr marL="0" indent="0">
              <a:buNone/>
            </a:pPr>
            <a:endParaRPr lang="lt-LT" sz="2400" dirty="0"/>
          </a:p>
          <a:p>
            <a:pPr marL="0" indent="0">
              <a:buNone/>
            </a:pPr>
            <a:endParaRPr lang="lt-LT" sz="2400" dirty="0" smtClean="0"/>
          </a:p>
          <a:p>
            <a:pPr marL="0" indent="0">
              <a:buNone/>
            </a:pPr>
            <a:endParaRPr lang="lt-LT" sz="2400" dirty="0"/>
          </a:p>
          <a:p>
            <a:pPr marL="0" indent="0">
              <a:buNone/>
            </a:pPr>
            <a:endParaRPr lang="lt-LT" sz="2400" dirty="0" smtClean="0"/>
          </a:p>
          <a:p>
            <a:pPr marL="0" indent="0">
              <a:buNone/>
            </a:pPr>
            <a:endParaRPr lang="lt-LT" sz="2400" dirty="0"/>
          </a:p>
          <a:p>
            <a:pPr marL="0" indent="0">
              <a:buNone/>
            </a:pPr>
            <a:endParaRPr lang="lt-LT" sz="2400" dirty="0" smtClean="0"/>
          </a:p>
          <a:p>
            <a:pPr marL="0" indent="0">
              <a:buNone/>
            </a:pPr>
            <a:endParaRPr lang="lt-LT" sz="2400" dirty="0" smtClean="0"/>
          </a:p>
          <a:p>
            <a:pPr marL="0" indent="0">
              <a:buNone/>
            </a:pPr>
            <a:endParaRPr lang="lt-LT" sz="2400" dirty="0"/>
          </a:p>
        </p:txBody>
      </p:sp>
      <p:sp>
        <p:nvSpPr>
          <p:cNvPr id="5" name="Slide Number Placeholder 4"/>
          <p:cNvSpPr>
            <a:spLocks noGrp="1"/>
          </p:cNvSpPr>
          <p:nvPr>
            <p:ph type="sldNum" sz="quarter" idx="12"/>
          </p:nvPr>
        </p:nvSpPr>
        <p:spPr/>
        <p:txBody>
          <a:bodyPr/>
          <a:lstStyle/>
          <a:p>
            <a:fld id="{0EFD201C-6DEC-4D5C-9BD6-E0E16F1BDEA6}" type="slidenum">
              <a:rPr lang="lt-LT" smtClean="0"/>
              <a:t>6</a:t>
            </a:fld>
            <a:endParaRPr lang="lt-LT"/>
          </a:p>
        </p:txBody>
      </p:sp>
      <p:pic>
        <p:nvPicPr>
          <p:cNvPr id="4" name="Picture 3"/>
          <p:cNvPicPr>
            <a:picLocks noChangeAspect="1"/>
          </p:cNvPicPr>
          <p:nvPr/>
        </p:nvPicPr>
        <p:blipFill>
          <a:blip r:embed="rId2"/>
          <a:stretch>
            <a:fillRect/>
          </a:stretch>
        </p:blipFill>
        <p:spPr>
          <a:xfrm>
            <a:off x="10875222" y="365125"/>
            <a:ext cx="957155" cy="688908"/>
          </a:xfrm>
          <a:prstGeom prst="rect">
            <a:avLst/>
          </a:prstGeom>
        </p:spPr>
      </p:pic>
    </p:spTree>
    <p:extLst>
      <p:ext uri="{BB962C8B-B14F-4D97-AF65-F5344CB8AC3E}">
        <p14:creationId xmlns:p14="http://schemas.microsoft.com/office/powerpoint/2010/main" val="15891901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6"/>
            <a:ext cx="9386455" cy="874952"/>
          </a:xfrm>
        </p:spPr>
        <p:txBody>
          <a:bodyPr>
            <a:normAutofit fontScale="90000"/>
          </a:bodyPr>
          <a:lstStyle/>
          <a:p>
            <a:pPr algn="ctr"/>
            <a:r>
              <a:rPr lang="lt-LT" sz="3200" b="1" dirty="0" smtClean="0">
                <a:solidFill>
                  <a:schemeClr val="accent1">
                    <a:lumMod val="50000"/>
                  </a:schemeClr>
                </a:solidFill>
                <a:latin typeface="Times New Roman" panose="02020603050405020304" pitchFamily="18" charset="0"/>
                <a:cs typeface="Times New Roman" panose="02020603050405020304" pitchFamily="18" charset="0"/>
              </a:rPr>
              <a:t/>
            </a:r>
            <a:br>
              <a:rPr lang="lt-LT" sz="3200" b="1" dirty="0" smtClean="0">
                <a:solidFill>
                  <a:schemeClr val="accent1">
                    <a:lumMod val="50000"/>
                  </a:schemeClr>
                </a:solidFill>
                <a:latin typeface="Times New Roman" panose="02020603050405020304" pitchFamily="18" charset="0"/>
                <a:cs typeface="Times New Roman" panose="02020603050405020304" pitchFamily="18" charset="0"/>
              </a:rPr>
            </a:br>
            <a:r>
              <a:rPr lang="lt-LT" b="1" dirty="0" smtClean="0">
                <a:solidFill>
                  <a:schemeClr val="accent1">
                    <a:lumMod val="50000"/>
                  </a:schemeClr>
                </a:solidFill>
                <a:latin typeface="Times New Roman" panose="02020603050405020304" pitchFamily="18" charset="0"/>
                <a:cs typeface="Times New Roman" panose="02020603050405020304" pitchFamily="18" charset="0"/>
              </a:rPr>
              <a:t>„</a:t>
            </a:r>
            <a:r>
              <a:rPr lang="lt-LT" b="1" dirty="0">
                <a:solidFill>
                  <a:schemeClr val="accent1">
                    <a:lumMod val="50000"/>
                  </a:schemeClr>
                </a:solidFill>
                <a:latin typeface="Times New Roman" panose="02020603050405020304" pitchFamily="18" charset="0"/>
                <a:cs typeface="Times New Roman" panose="02020603050405020304" pitchFamily="18" charset="0"/>
              </a:rPr>
              <a:t>Kaimo gyventojų sutelktumo skatinimas“ (4)</a:t>
            </a:r>
            <a:endParaRPr lang="lt-LT"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0EFD201C-6DEC-4D5C-9BD6-E0E16F1BDEA6}" type="slidenum">
              <a:rPr lang="lt-LT" smtClean="0"/>
              <a:t>7</a:t>
            </a:fld>
            <a:endParaRPr lang="lt-LT"/>
          </a:p>
        </p:txBody>
      </p:sp>
      <p:pic>
        <p:nvPicPr>
          <p:cNvPr id="3" name="Picture 2"/>
          <p:cNvPicPr>
            <a:picLocks noChangeAspect="1"/>
          </p:cNvPicPr>
          <p:nvPr/>
        </p:nvPicPr>
        <p:blipFill>
          <a:blip r:embed="rId2"/>
          <a:stretch>
            <a:fillRect/>
          </a:stretch>
        </p:blipFill>
        <p:spPr>
          <a:xfrm>
            <a:off x="10762488" y="551170"/>
            <a:ext cx="957155" cy="688908"/>
          </a:xfrm>
          <a:prstGeom prst="rect">
            <a:avLst/>
          </a:prstGeom>
        </p:spPr>
      </p:pic>
      <p:sp>
        <p:nvSpPr>
          <p:cNvPr id="6" name="Turinio vietos rezervavimo ženklas 5"/>
          <p:cNvSpPr>
            <a:spLocks noGrp="1"/>
          </p:cNvSpPr>
          <p:nvPr>
            <p:ph idx="1"/>
          </p:nvPr>
        </p:nvSpPr>
        <p:spPr>
          <a:xfrm>
            <a:off x="677333" y="1390919"/>
            <a:ext cx="9960615" cy="4650444"/>
          </a:xfrm>
        </p:spPr>
        <p:txBody>
          <a:bodyPr>
            <a:normAutofit lnSpcReduction="10000"/>
          </a:bodyPr>
          <a:lstStyle/>
          <a:p>
            <a:pPr marL="0" indent="0">
              <a:spcBef>
                <a:spcPts val="0"/>
              </a:spcBef>
              <a:buNone/>
            </a:pPr>
            <a:endParaRPr lang="lt-LT" sz="3200" dirty="0" smtClean="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r>
              <a:rPr lang="lt-LT" sz="3200" dirty="0" smtClean="0">
                <a:solidFill>
                  <a:schemeClr val="tx1"/>
                </a:solidFill>
                <a:latin typeface="Times New Roman" panose="02020603050405020304" pitchFamily="18" charset="0"/>
                <a:cs typeface="Times New Roman" panose="02020603050405020304" pitchFamily="18" charset="0"/>
              </a:rPr>
              <a:t>2. Projekte </a:t>
            </a:r>
            <a:r>
              <a:rPr lang="lt-LT" sz="3200" dirty="0">
                <a:solidFill>
                  <a:schemeClr val="tx1"/>
                </a:solidFill>
                <a:latin typeface="Times New Roman" panose="02020603050405020304" pitchFamily="18" charset="0"/>
                <a:cs typeface="Times New Roman" panose="02020603050405020304" pitchFamily="18" charset="0"/>
              </a:rPr>
              <a:t>numatytas VVG teritorijos masto socialinės inovacijos įgyvendinimas – </a:t>
            </a:r>
            <a:r>
              <a:rPr lang="lt-LT" sz="3200" b="1" dirty="0">
                <a:solidFill>
                  <a:schemeClr val="tx1"/>
                </a:solidFill>
                <a:latin typeface="Times New Roman" panose="02020603050405020304" pitchFamily="18" charset="0"/>
                <a:cs typeface="Times New Roman" panose="02020603050405020304" pitchFamily="18" charset="0"/>
              </a:rPr>
              <a:t>didžiausias galimas surinkti balų skaičius 25 balai</a:t>
            </a:r>
            <a:r>
              <a:rPr lang="lt-LT" sz="3200" dirty="0">
                <a:solidFill>
                  <a:schemeClr val="tx1"/>
                </a:solidFill>
                <a:latin typeface="Times New Roman" panose="02020603050405020304" pitchFamily="18" charset="0"/>
                <a:cs typeface="Times New Roman" panose="02020603050405020304" pitchFamily="18" charset="0"/>
              </a:rPr>
              <a:t>. </a:t>
            </a:r>
            <a:endParaRPr lang="lt-LT" sz="3200" dirty="0" smtClean="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endParaRPr lang="lt-LT" sz="3200" dirty="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r>
              <a:rPr lang="lt-LT" sz="3200" dirty="0" smtClean="0">
                <a:solidFill>
                  <a:schemeClr val="tx1"/>
                </a:solidFill>
                <a:latin typeface="Times New Roman" panose="02020603050405020304" pitchFamily="18" charset="0"/>
                <a:cs typeface="Times New Roman" panose="02020603050405020304" pitchFamily="18" charset="0"/>
              </a:rPr>
              <a:t>Šis </a:t>
            </a:r>
            <a:r>
              <a:rPr lang="lt-LT" sz="3200" dirty="0">
                <a:solidFill>
                  <a:schemeClr val="tx1"/>
                </a:solidFill>
                <a:latin typeface="Times New Roman" panose="02020603050405020304" pitchFamily="18" charset="0"/>
                <a:cs typeface="Times New Roman" panose="02020603050405020304" pitchFamily="18" charset="0"/>
              </a:rPr>
              <a:t>atrankos kriterijus detalizuojamas taip</a:t>
            </a:r>
            <a:r>
              <a:rPr lang="lt-LT" sz="3200" dirty="0" smtClean="0">
                <a:solidFill>
                  <a:schemeClr val="tx1"/>
                </a:solidFill>
                <a:latin typeface="Times New Roman" panose="02020603050405020304" pitchFamily="18" charset="0"/>
                <a:cs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cs typeface="Times New Roman" panose="02020603050405020304" pitchFamily="18" charset="0"/>
              </a:rPr>
              <a:t>* Projekte </a:t>
            </a:r>
            <a:r>
              <a:rPr lang="lt-LT" sz="3200" dirty="0">
                <a:solidFill>
                  <a:schemeClr val="tx1"/>
                </a:solidFill>
                <a:latin typeface="Times New Roman" panose="02020603050405020304" pitchFamily="18" charset="0"/>
                <a:cs typeface="Times New Roman" panose="02020603050405020304" pitchFamily="18" charset="0"/>
              </a:rPr>
              <a:t>numatytas dviejų ir daugiau inovacijų įgyvendinimas – 25 balai</a:t>
            </a:r>
            <a:r>
              <a:rPr lang="lt-LT" sz="3200" dirty="0" smtClean="0">
                <a:solidFill>
                  <a:schemeClr val="tx1"/>
                </a:solidFill>
                <a:latin typeface="Times New Roman" panose="02020603050405020304" pitchFamily="18" charset="0"/>
                <a:cs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cs typeface="Times New Roman" panose="02020603050405020304" pitchFamily="18" charset="0"/>
              </a:rPr>
              <a:t>* Projekte </a:t>
            </a:r>
            <a:r>
              <a:rPr lang="lt-LT" sz="3200" dirty="0">
                <a:solidFill>
                  <a:schemeClr val="tx1"/>
                </a:solidFill>
                <a:latin typeface="Times New Roman" panose="02020603050405020304" pitchFamily="18" charset="0"/>
                <a:cs typeface="Times New Roman" panose="02020603050405020304" pitchFamily="18" charset="0"/>
              </a:rPr>
              <a:t>numatytas vienos inovacijos įgyvendinimas – 20 balų.</a:t>
            </a:r>
          </a:p>
        </p:txBody>
      </p:sp>
    </p:spTree>
    <p:extLst>
      <p:ext uri="{BB962C8B-B14F-4D97-AF65-F5344CB8AC3E}">
        <p14:creationId xmlns:p14="http://schemas.microsoft.com/office/powerpoint/2010/main" val="2355152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342418" cy="862556"/>
          </a:xfrm>
        </p:spPr>
        <p:txBody>
          <a:bodyPr>
            <a:normAutofit/>
          </a:bodyPr>
          <a:lstStyle/>
          <a:p>
            <a:pPr algn="ctr"/>
            <a:r>
              <a:rPr lang="lt-LT" sz="3200" b="1" dirty="0">
                <a:solidFill>
                  <a:srgbClr val="90C226">
                    <a:lumMod val="50000"/>
                  </a:srgbClr>
                </a:solidFill>
                <a:latin typeface="Times New Roman" panose="02020603050405020304" pitchFamily="18" charset="0"/>
                <a:cs typeface="Times New Roman" panose="02020603050405020304" pitchFamily="18" charset="0"/>
              </a:rPr>
              <a:t>„Kaimo gyventojų sutelktumo skatinimas“ </a:t>
            </a:r>
            <a:r>
              <a:rPr lang="lt-LT" sz="3200" b="1" dirty="0" smtClean="0">
                <a:solidFill>
                  <a:srgbClr val="90C226">
                    <a:lumMod val="50000"/>
                  </a:srgbClr>
                </a:solidFill>
                <a:latin typeface="Times New Roman" panose="02020603050405020304" pitchFamily="18" charset="0"/>
                <a:cs typeface="Times New Roman" panose="02020603050405020304" pitchFamily="18" charset="0"/>
              </a:rPr>
              <a:t>(5)</a:t>
            </a:r>
            <a:endParaRPr lang="lt-LT" sz="3200" dirty="0">
              <a:solidFill>
                <a:schemeClr val="accent6">
                  <a:lumMod val="75000"/>
                </a:schemeClr>
              </a:solidFill>
            </a:endParaRPr>
          </a:p>
        </p:txBody>
      </p:sp>
      <p:sp>
        <p:nvSpPr>
          <p:cNvPr id="4" name="Slide Number Placeholder 3"/>
          <p:cNvSpPr>
            <a:spLocks noGrp="1"/>
          </p:cNvSpPr>
          <p:nvPr>
            <p:ph type="sldNum" sz="quarter" idx="12"/>
          </p:nvPr>
        </p:nvSpPr>
        <p:spPr/>
        <p:txBody>
          <a:bodyPr/>
          <a:lstStyle/>
          <a:p>
            <a:fld id="{0EFD201C-6DEC-4D5C-9BD6-E0E16F1BDEA6}" type="slidenum">
              <a:rPr lang="lt-LT" smtClean="0"/>
              <a:t>8</a:t>
            </a:fld>
            <a:endParaRPr lang="lt-LT"/>
          </a:p>
        </p:txBody>
      </p:sp>
      <p:pic>
        <p:nvPicPr>
          <p:cNvPr id="3" name="Picture 2"/>
          <p:cNvPicPr>
            <a:picLocks noChangeAspect="1"/>
          </p:cNvPicPr>
          <p:nvPr/>
        </p:nvPicPr>
        <p:blipFill>
          <a:blip r:embed="rId2"/>
          <a:stretch>
            <a:fillRect/>
          </a:stretch>
        </p:blipFill>
        <p:spPr>
          <a:xfrm>
            <a:off x="11234845" y="538773"/>
            <a:ext cx="957155" cy="688908"/>
          </a:xfrm>
          <a:prstGeom prst="rect">
            <a:avLst/>
          </a:prstGeom>
        </p:spPr>
      </p:pic>
      <p:sp>
        <p:nvSpPr>
          <p:cNvPr id="5" name="Turinio vietos rezervavimo ženklas 4"/>
          <p:cNvSpPr>
            <a:spLocks noGrp="1"/>
          </p:cNvSpPr>
          <p:nvPr>
            <p:ph idx="1"/>
          </p:nvPr>
        </p:nvSpPr>
        <p:spPr>
          <a:xfrm>
            <a:off x="677333" y="1094705"/>
            <a:ext cx="10102283" cy="5486400"/>
          </a:xfrm>
        </p:spPr>
        <p:txBody>
          <a:bodyPr>
            <a:noAutofit/>
          </a:bodyPr>
          <a:lstStyle/>
          <a:p>
            <a:pPr marL="0" indent="0">
              <a:spcBef>
                <a:spcPts val="0"/>
              </a:spcBef>
              <a:buNone/>
            </a:pPr>
            <a:r>
              <a:rPr lang="lt-LT" sz="3200" dirty="0" smtClean="0">
                <a:solidFill>
                  <a:schemeClr val="tx1"/>
                </a:solidFill>
                <a:latin typeface="Times New Roman" panose="02020603050405020304" pitchFamily="18" charset="0"/>
                <a:cs typeface="Times New Roman" panose="02020603050405020304" pitchFamily="18" charset="0"/>
              </a:rPr>
              <a:t>3. Projektas </a:t>
            </a:r>
            <a:r>
              <a:rPr lang="lt-LT" sz="3200" dirty="0">
                <a:solidFill>
                  <a:schemeClr val="tx1"/>
                </a:solidFill>
                <a:latin typeface="Times New Roman" panose="02020603050405020304" pitchFamily="18" charset="0"/>
                <a:cs typeface="Times New Roman" panose="02020603050405020304" pitchFamily="18" charset="0"/>
              </a:rPr>
              <a:t>įgyvendinamas kartu su kitomis organizacijomis - </a:t>
            </a:r>
            <a:r>
              <a:rPr lang="lt-LT" sz="3200" b="1" dirty="0">
                <a:solidFill>
                  <a:schemeClr val="tx1"/>
                </a:solidFill>
                <a:latin typeface="Times New Roman" panose="02020603050405020304" pitchFamily="18" charset="0"/>
                <a:cs typeface="Times New Roman" panose="02020603050405020304" pitchFamily="18" charset="0"/>
              </a:rPr>
              <a:t>didžiausias galimas surinkti balų skaičius 25 balai</a:t>
            </a:r>
            <a:r>
              <a:rPr lang="lt-LT" sz="3200" dirty="0" smtClean="0">
                <a:solidFill>
                  <a:schemeClr val="tx1"/>
                </a:solidFill>
                <a:latin typeface="Times New Roman" panose="02020603050405020304" pitchFamily="18" charset="0"/>
                <a:cs typeface="Times New Roman" panose="02020603050405020304" pitchFamily="18" charset="0"/>
              </a:rPr>
              <a:t>.</a:t>
            </a:r>
          </a:p>
          <a:p>
            <a:pPr marL="0" indent="0">
              <a:spcBef>
                <a:spcPts val="0"/>
              </a:spcBef>
              <a:buNone/>
            </a:pPr>
            <a:endParaRPr lang="lt-LT" sz="3200" dirty="0">
              <a:solidFill>
                <a:schemeClr val="tx1"/>
              </a:solidFill>
              <a:latin typeface="Times New Roman" panose="02020603050405020304" pitchFamily="18" charset="0"/>
              <a:cs typeface="Times New Roman" panose="02020603050405020304" pitchFamily="18" charset="0"/>
            </a:endParaRPr>
          </a:p>
          <a:p>
            <a:pPr marL="0" indent="0">
              <a:spcBef>
                <a:spcPts val="0"/>
              </a:spcBef>
              <a:buNone/>
            </a:pPr>
            <a:r>
              <a:rPr lang="lt-LT" sz="3200" dirty="0">
                <a:solidFill>
                  <a:schemeClr val="tx1"/>
                </a:solidFill>
                <a:latin typeface="Times New Roman" panose="02020603050405020304" pitchFamily="18" charset="0"/>
                <a:cs typeface="Times New Roman" panose="02020603050405020304" pitchFamily="18" charset="0"/>
              </a:rPr>
              <a:t>Šis atrankos kriterijus detalizuojamas taip</a:t>
            </a:r>
            <a:r>
              <a:rPr lang="lt-LT" sz="3200" dirty="0" smtClean="0">
                <a:solidFill>
                  <a:schemeClr val="tx1"/>
                </a:solidFill>
                <a:latin typeface="Times New Roman" panose="02020603050405020304" pitchFamily="18" charset="0"/>
                <a:cs typeface="Times New Roman" panose="02020603050405020304" pitchFamily="18" charset="0"/>
              </a:rPr>
              <a:t>:</a:t>
            </a:r>
          </a:p>
          <a:p>
            <a:pPr marL="0" indent="0">
              <a:spcBef>
                <a:spcPts val="0"/>
              </a:spcBef>
              <a:buNone/>
            </a:pPr>
            <a:r>
              <a:rPr lang="lt-LT" sz="3200" dirty="0" smtClean="0">
                <a:solidFill>
                  <a:schemeClr val="tx1"/>
                </a:solidFill>
                <a:latin typeface="Times New Roman" panose="02020603050405020304" pitchFamily="18" charset="0"/>
                <a:cs typeface="Times New Roman" panose="02020603050405020304" pitchFamily="18" charset="0"/>
              </a:rPr>
              <a:t>* Projektas </a:t>
            </a:r>
            <a:r>
              <a:rPr lang="lt-LT" sz="3200" dirty="0">
                <a:solidFill>
                  <a:schemeClr val="tx1"/>
                </a:solidFill>
                <a:latin typeface="Times New Roman" panose="02020603050405020304" pitchFamily="18" charset="0"/>
                <a:cs typeface="Times New Roman" panose="02020603050405020304" pitchFamily="18" charset="0"/>
              </a:rPr>
              <a:t>įgyvendinamas kartu su trimis arba daugiau organizacijų, kurios atstovauja trims skirtingiems sektoriams: nevyriausybiniam, verslo ir valdžios - 25 </a:t>
            </a:r>
            <a:r>
              <a:rPr lang="lt-LT" sz="3200" dirty="0" smtClean="0">
                <a:solidFill>
                  <a:schemeClr val="tx1"/>
                </a:solidFill>
                <a:latin typeface="Times New Roman" panose="02020603050405020304" pitchFamily="18" charset="0"/>
                <a:cs typeface="Times New Roman" panose="02020603050405020304" pitchFamily="18" charset="0"/>
              </a:rPr>
              <a:t>balai;</a:t>
            </a:r>
          </a:p>
          <a:p>
            <a:pPr marL="0" indent="0">
              <a:spcBef>
                <a:spcPts val="0"/>
              </a:spcBef>
              <a:buNone/>
            </a:pPr>
            <a:r>
              <a:rPr lang="lt-LT" sz="3200" dirty="0" smtClean="0">
                <a:solidFill>
                  <a:schemeClr val="tx1"/>
                </a:solidFill>
                <a:latin typeface="Times New Roman" panose="02020603050405020304" pitchFamily="18" charset="0"/>
                <a:cs typeface="Times New Roman" panose="02020603050405020304" pitchFamily="18" charset="0"/>
              </a:rPr>
              <a:t>* Projektas </a:t>
            </a:r>
            <a:r>
              <a:rPr lang="lt-LT" sz="3200" dirty="0">
                <a:solidFill>
                  <a:schemeClr val="tx1"/>
                </a:solidFill>
                <a:latin typeface="Times New Roman" panose="02020603050405020304" pitchFamily="18" charset="0"/>
                <a:cs typeface="Times New Roman" panose="02020603050405020304" pitchFamily="18" charset="0"/>
              </a:rPr>
              <a:t>įgyvendinamas kartu su keturiomis organizacijomis - 20 </a:t>
            </a:r>
            <a:r>
              <a:rPr lang="lt-LT" sz="3200" dirty="0" smtClean="0">
                <a:solidFill>
                  <a:schemeClr val="tx1"/>
                </a:solidFill>
                <a:latin typeface="Times New Roman" panose="02020603050405020304" pitchFamily="18" charset="0"/>
                <a:cs typeface="Times New Roman" panose="02020603050405020304" pitchFamily="18" charset="0"/>
              </a:rPr>
              <a:t>balų;</a:t>
            </a:r>
          </a:p>
          <a:p>
            <a:pPr marL="0" indent="0">
              <a:spcBef>
                <a:spcPts val="0"/>
              </a:spcBef>
              <a:buNone/>
            </a:pPr>
            <a:r>
              <a:rPr lang="lt-LT" sz="3200" dirty="0" smtClean="0">
                <a:solidFill>
                  <a:schemeClr val="tx1"/>
                </a:solidFill>
                <a:latin typeface="Times New Roman" panose="02020603050405020304" pitchFamily="18" charset="0"/>
                <a:cs typeface="Times New Roman" panose="02020603050405020304" pitchFamily="18" charset="0"/>
              </a:rPr>
              <a:t>* Projektas </a:t>
            </a:r>
            <a:r>
              <a:rPr lang="lt-LT" sz="3200" dirty="0">
                <a:solidFill>
                  <a:schemeClr val="tx1"/>
                </a:solidFill>
                <a:latin typeface="Times New Roman" panose="02020603050405020304" pitchFamily="18" charset="0"/>
                <a:cs typeface="Times New Roman" panose="02020603050405020304" pitchFamily="18" charset="0"/>
              </a:rPr>
              <a:t>įgyvendinamas kartu trimis organizacijomis – 15 </a:t>
            </a:r>
            <a:r>
              <a:rPr lang="lt-LT" sz="3200" dirty="0" smtClean="0">
                <a:solidFill>
                  <a:schemeClr val="tx1"/>
                </a:solidFill>
                <a:latin typeface="Times New Roman" panose="02020603050405020304" pitchFamily="18" charset="0"/>
                <a:cs typeface="Times New Roman" panose="02020603050405020304" pitchFamily="18" charset="0"/>
              </a:rPr>
              <a:t>balų.</a:t>
            </a:r>
            <a:endParaRPr lang="lt-LT"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0245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342900" y="365125"/>
            <a:ext cx="10422082" cy="1325563"/>
          </a:xfrm>
        </p:spPr>
        <p:txBody>
          <a:bodyPr>
            <a:normAutofit fontScale="90000"/>
          </a:bodyPr>
          <a:lstStyle/>
          <a:p>
            <a:pPr marL="514350" indent="-514350" algn="ctr"/>
            <a:r>
              <a:rPr lang="lt-LT" sz="2400" b="1" dirty="0" smtClean="0"/>
              <a:t/>
            </a:r>
            <a:br>
              <a:rPr lang="lt-LT" sz="2400" b="1" dirty="0" smtClean="0"/>
            </a:br>
            <a:r>
              <a:rPr lang="lt-LT" b="1" dirty="0">
                <a:solidFill>
                  <a:srgbClr val="90C226">
                    <a:lumMod val="50000"/>
                  </a:srgbClr>
                </a:solidFill>
                <a:latin typeface="Times New Roman" panose="02020603050405020304" pitchFamily="18" charset="0"/>
                <a:cs typeface="Times New Roman" panose="02020603050405020304" pitchFamily="18" charset="0"/>
              </a:rPr>
              <a:t>„Kaimo gyventojų sutelktumo skatinimas“ </a:t>
            </a:r>
            <a:r>
              <a:rPr lang="lt-LT" b="1" dirty="0" smtClean="0">
                <a:solidFill>
                  <a:srgbClr val="90C226">
                    <a:lumMod val="50000"/>
                  </a:srgbClr>
                </a:solidFill>
                <a:latin typeface="Times New Roman" panose="02020603050405020304" pitchFamily="18" charset="0"/>
                <a:cs typeface="Times New Roman" panose="02020603050405020304" pitchFamily="18" charset="0"/>
              </a:rPr>
              <a:t>(6)</a:t>
            </a:r>
            <a:r>
              <a:rPr lang="lt-LT" b="1" dirty="0"/>
              <a:t/>
            </a:r>
            <a:br>
              <a:rPr lang="lt-LT" b="1" dirty="0"/>
            </a:br>
            <a:endParaRPr lang="lt-LT" dirty="0"/>
          </a:p>
        </p:txBody>
      </p:sp>
      <p:sp>
        <p:nvSpPr>
          <p:cNvPr id="3" name="Turinio vietos rezervavimo ženklas 2"/>
          <p:cNvSpPr>
            <a:spLocks noGrp="1"/>
          </p:cNvSpPr>
          <p:nvPr>
            <p:ph idx="1"/>
          </p:nvPr>
        </p:nvSpPr>
        <p:spPr>
          <a:xfrm>
            <a:off x="677334" y="1262130"/>
            <a:ext cx="10501528" cy="5409125"/>
          </a:xfrm>
        </p:spPr>
        <p:txBody>
          <a:bodyPr>
            <a:normAutofit fontScale="25000" lnSpcReduction="20000"/>
          </a:bodyPr>
          <a:lstStyle/>
          <a:p>
            <a:pPr marL="0" indent="0">
              <a:lnSpc>
                <a:spcPct val="110000"/>
              </a:lnSpc>
              <a:spcBef>
                <a:spcPts val="0"/>
              </a:spcBef>
              <a:buNone/>
            </a:pPr>
            <a:r>
              <a:rPr lang="lt-LT" sz="12800" dirty="0" smtClean="0">
                <a:solidFill>
                  <a:schemeClr val="tx1"/>
                </a:solidFill>
                <a:latin typeface="Times New Roman" panose="02020603050405020304" pitchFamily="18" charset="0"/>
                <a:cs typeface="Times New Roman" panose="02020603050405020304" pitchFamily="18" charset="0"/>
              </a:rPr>
              <a:t>4. </a:t>
            </a:r>
            <a:r>
              <a:rPr lang="lt-LT" sz="1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Projekto teritorinė aprėptis</a:t>
            </a:r>
            <a:r>
              <a:rPr lang="lt-LT" sz="1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28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a:t>
            </a:r>
            <a:r>
              <a:rPr lang="lt-LT" sz="12800" b="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idžiausias galimas surinkti balų skaičius 25 balai</a:t>
            </a:r>
            <a:r>
              <a:rPr lang="lt-LT" sz="12800" b="1" dirty="0">
                <a:latin typeface="Times New Roman" panose="02020603050405020304" pitchFamily="18" charset="0"/>
                <a:ea typeface="Times New Roman" panose="02020603050405020304" pitchFamily="18" charset="0"/>
                <a:cs typeface="Times New Roman" panose="02020603050405020304" pitchFamily="18" charset="0"/>
              </a:rPr>
              <a:t>.</a:t>
            </a:r>
            <a:endParaRPr lang="lt-LT" sz="12800" b="1" dirty="0">
              <a:latin typeface="Times New Roman" panose="02020603050405020304" pitchFamily="18" charset="0"/>
              <a:cs typeface="Times New Roman" panose="02020603050405020304" pitchFamily="18" charset="0"/>
            </a:endParaRPr>
          </a:p>
          <a:p>
            <a:pPr marL="0" indent="0">
              <a:lnSpc>
                <a:spcPct val="110000"/>
              </a:lnSpc>
              <a:spcBef>
                <a:spcPts val="0"/>
              </a:spcBef>
              <a:buNone/>
            </a:pPr>
            <a:endParaRPr lang="lt-LT" sz="12800" dirty="0">
              <a:latin typeface="Times New Roman" panose="02020603050405020304" pitchFamily="18" charset="0"/>
              <a:cs typeface="Times New Roman" panose="02020603050405020304" pitchFamily="18" charset="0"/>
            </a:endParaRPr>
          </a:p>
          <a:p>
            <a:pPr marL="0" lvl="0" indent="0">
              <a:lnSpc>
                <a:spcPct val="110000"/>
              </a:lnSpc>
              <a:spcBef>
                <a:spcPts val="0"/>
              </a:spcBef>
              <a:buClr>
                <a:srgbClr val="90C226"/>
              </a:buClr>
              <a:buNone/>
            </a:pPr>
            <a:r>
              <a:rPr lang="lt-LT" sz="12800" dirty="0">
                <a:solidFill>
                  <a:schemeClr val="tx1"/>
                </a:solidFill>
                <a:latin typeface="Times New Roman" panose="02020603050405020304" pitchFamily="18" charset="0"/>
                <a:cs typeface="Times New Roman" panose="02020603050405020304" pitchFamily="18" charset="0"/>
              </a:rPr>
              <a:t>Šis atrankos kriterijus detalizuojamas taip:</a:t>
            </a:r>
          </a:p>
          <a:p>
            <a:pPr marL="0" indent="0">
              <a:lnSpc>
                <a:spcPct val="110000"/>
              </a:lnSpc>
              <a:spcBef>
                <a:spcPts val="0"/>
              </a:spcBef>
              <a:buNone/>
            </a:pPr>
            <a:r>
              <a:rPr lang="lt-LT" sz="128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Projekto </a:t>
            </a:r>
            <a:r>
              <a:rPr lang="lt-LT" sz="1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veiklos vykdomos visoje VVG teritorijoje (4 seniūnijose) ir projekto naudos gavėjai yra iš visų VVG teritorijos seniūnijų</a:t>
            </a:r>
            <a:r>
              <a:rPr lang="lt-LT" sz="1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- 25 </a:t>
            </a:r>
            <a:r>
              <a:rPr lang="lt-LT" sz="128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balai;</a:t>
            </a:r>
          </a:p>
          <a:p>
            <a:pPr marL="0" indent="0">
              <a:lnSpc>
                <a:spcPct val="110000"/>
              </a:lnSpc>
              <a:spcBef>
                <a:spcPts val="0"/>
              </a:spcBef>
              <a:buNone/>
            </a:pPr>
            <a:r>
              <a:rPr lang="lt-LT" sz="12800" dirty="0" smtClean="0">
                <a:solidFill>
                  <a:schemeClr val="tx1"/>
                </a:solidFill>
                <a:latin typeface="Times New Roman" panose="02020603050405020304" pitchFamily="18" charset="0"/>
                <a:cs typeface="Times New Roman" panose="02020603050405020304" pitchFamily="18" charset="0"/>
              </a:rPr>
              <a:t>* Projekto </a:t>
            </a:r>
            <a:r>
              <a:rPr lang="lt-LT" sz="12800" dirty="0">
                <a:solidFill>
                  <a:schemeClr val="tx1"/>
                </a:solidFill>
                <a:latin typeface="Times New Roman" panose="02020603050405020304" pitchFamily="18" charset="0"/>
                <a:cs typeface="Times New Roman" panose="02020603050405020304" pitchFamily="18" charset="0"/>
              </a:rPr>
              <a:t>veiklos vykdomos 3 seniūnijų teritorijoje ir projekto naudos gavėjai yra  3 seniūnijų gyventojai</a:t>
            </a:r>
            <a:r>
              <a:rPr lang="lt-LT" sz="12800" i="1" dirty="0">
                <a:solidFill>
                  <a:schemeClr val="tx1"/>
                </a:solidFill>
                <a:latin typeface="Times New Roman" panose="02020603050405020304" pitchFamily="18" charset="0"/>
                <a:cs typeface="Times New Roman" panose="02020603050405020304" pitchFamily="18" charset="0"/>
              </a:rPr>
              <a:t> </a:t>
            </a:r>
            <a:r>
              <a:rPr lang="lt-LT" sz="12800" dirty="0">
                <a:solidFill>
                  <a:schemeClr val="tx1"/>
                </a:solidFill>
                <a:latin typeface="Times New Roman" panose="02020603050405020304" pitchFamily="18" charset="0"/>
                <a:cs typeface="Times New Roman" panose="02020603050405020304" pitchFamily="18" charset="0"/>
              </a:rPr>
              <a:t>- 20 </a:t>
            </a:r>
            <a:r>
              <a:rPr lang="lt-LT" sz="12800" dirty="0" smtClean="0">
                <a:solidFill>
                  <a:schemeClr val="tx1"/>
                </a:solidFill>
                <a:latin typeface="Times New Roman" panose="02020603050405020304" pitchFamily="18" charset="0"/>
                <a:cs typeface="Times New Roman" panose="02020603050405020304" pitchFamily="18" charset="0"/>
              </a:rPr>
              <a:t>balų</a:t>
            </a:r>
            <a:r>
              <a:rPr lang="lt-LT" sz="12800" i="1" dirty="0" smtClean="0">
                <a:solidFill>
                  <a:schemeClr val="tx1"/>
                </a:solidFill>
                <a:latin typeface="Times New Roman" panose="02020603050405020304" pitchFamily="18" charset="0"/>
                <a:cs typeface="Times New Roman" panose="02020603050405020304" pitchFamily="18" charset="0"/>
              </a:rPr>
              <a:t>;</a:t>
            </a:r>
          </a:p>
          <a:p>
            <a:pPr marL="0" indent="0">
              <a:lnSpc>
                <a:spcPct val="110000"/>
              </a:lnSpc>
              <a:spcBef>
                <a:spcPts val="0"/>
              </a:spcBef>
              <a:buNone/>
            </a:pPr>
            <a:r>
              <a:rPr lang="lt-LT" sz="128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Projekto </a:t>
            </a:r>
            <a:r>
              <a:rPr lang="lt-LT" sz="1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veiklos vykdomos 2 seniūnijų teritorijoje ir projekto naudos gavėjai yra 2 seniūnijų gyventojai</a:t>
            </a:r>
            <a:r>
              <a:rPr lang="lt-LT" sz="12800" i="1"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lt-LT" sz="1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- 15 </a:t>
            </a:r>
            <a:r>
              <a:rPr lang="lt-LT" sz="12800" dirty="0" smtClean="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balų.</a:t>
            </a:r>
            <a:endParaRPr lang="lt-LT" sz="12800" u="sng"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lt-LT" dirty="0"/>
          </a:p>
        </p:txBody>
      </p:sp>
      <p:sp>
        <p:nvSpPr>
          <p:cNvPr id="5" name="Slide Number Placeholder 4"/>
          <p:cNvSpPr>
            <a:spLocks noGrp="1"/>
          </p:cNvSpPr>
          <p:nvPr>
            <p:ph type="sldNum" sz="quarter" idx="12"/>
          </p:nvPr>
        </p:nvSpPr>
        <p:spPr/>
        <p:txBody>
          <a:bodyPr/>
          <a:lstStyle/>
          <a:p>
            <a:fld id="{0EFD201C-6DEC-4D5C-9BD6-E0E16F1BDEA6}" type="slidenum">
              <a:rPr lang="lt-LT" smtClean="0"/>
              <a:t>9</a:t>
            </a:fld>
            <a:endParaRPr lang="lt-LT" dirty="0"/>
          </a:p>
        </p:txBody>
      </p:sp>
      <p:pic>
        <p:nvPicPr>
          <p:cNvPr id="4" name="Picture 3"/>
          <p:cNvPicPr>
            <a:picLocks noChangeAspect="1"/>
          </p:cNvPicPr>
          <p:nvPr/>
        </p:nvPicPr>
        <p:blipFill>
          <a:blip r:embed="rId3"/>
          <a:stretch>
            <a:fillRect/>
          </a:stretch>
        </p:blipFill>
        <p:spPr>
          <a:xfrm>
            <a:off x="10875222" y="365125"/>
            <a:ext cx="957155" cy="688908"/>
          </a:xfrm>
          <a:prstGeom prst="rect">
            <a:avLst/>
          </a:prstGeom>
        </p:spPr>
      </p:pic>
    </p:spTree>
    <p:extLst>
      <p:ext uri="{BB962C8B-B14F-4D97-AF65-F5344CB8AC3E}">
        <p14:creationId xmlns:p14="http://schemas.microsoft.com/office/powerpoint/2010/main" val="427040597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2982</TotalTime>
  <Words>3033</Words>
  <Application>Microsoft Office PowerPoint</Application>
  <PresentationFormat>Plačiaekranė</PresentationFormat>
  <Paragraphs>231</Paragraphs>
  <Slides>38</Slides>
  <Notes>3</Notes>
  <HiddenSlides>0</HiddenSlides>
  <MMClips>0</MMClips>
  <ScaleCrop>false</ScaleCrop>
  <HeadingPairs>
    <vt:vector size="6" baseType="variant">
      <vt:variant>
        <vt:lpstr>Naudojami šriftai</vt:lpstr>
      </vt:variant>
      <vt:variant>
        <vt:i4>5</vt:i4>
      </vt:variant>
      <vt:variant>
        <vt:lpstr>Tema</vt:lpstr>
      </vt:variant>
      <vt:variant>
        <vt:i4>1</vt:i4>
      </vt:variant>
      <vt:variant>
        <vt:lpstr>Skaidrių pavadinimai</vt:lpstr>
      </vt:variant>
      <vt:variant>
        <vt:i4>38</vt:i4>
      </vt:variant>
    </vt:vector>
  </HeadingPairs>
  <TitlesOfParts>
    <vt:vector size="44" baseType="lpstr">
      <vt:lpstr>Arial</vt:lpstr>
      <vt:lpstr>Calibri</vt:lpstr>
      <vt:lpstr>Times New Roman</vt:lpstr>
      <vt:lpstr>Trebuchet MS</vt:lpstr>
      <vt:lpstr>Wingdings 3</vt:lpstr>
      <vt:lpstr>Facet</vt:lpstr>
      <vt:lpstr>Kvietimas Nr. 1 teikti vietos projektus pagal kaimo vietovių vietos plėtros strategijos ,,Kalvarijos VVG teritorijos vietos plėtros 2016-2023 m. strategija“ priemones </vt:lpstr>
      <vt:lpstr>„PowerPoint“ pateiktis</vt:lpstr>
      <vt:lpstr>„PowerPoint“ pateiktis</vt:lpstr>
      <vt:lpstr>„PowerPoint“ pateiktis</vt:lpstr>
      <vt:lpstr>„PowerPoint“ pateiktis</vt:lpstr>
      <vt:lpstr>„Kaimo gyventojų sutelktumo skatinimas“ (4)</vt:lpstr>
      <vt:lpstr> „Kaimo gyventojų sutelktumo skatinimas“ (4)</vt:lpstr>
      <vt:lpstr>„Kaimo gyventojų sutelktumo skatinimas“ (5)</vt:lpstr>
      <vt:lpstr> „Kaimo gyventojų sutelktumo skatinimas“ (6) </vt:lpstr>
      <vt:lpstr>„Kaimo gyventojų sutelktumo skatinimas“ (7)  </vt:lpstr>
      <vt:lpstr>„Pagrindinės paslaugos ir kaimų atnaujinimas kaimo vietovėse“ (1)</vt:lpstr>
      <vt:lpstr>„Pagrindinės paslaugos ir kaimų atnaujinimas kaimo vietovėse“ (2) </vt:lpstr>
      <vt:lpstr>„Pagrindinės paslaugos ir kaimų atnaujinimas kaimo vietovėse“ (3) </vt:lpstr>
      <vt:lpstr>„Pagrindinės paslaugos ir kaimų atnaujinimas kaimo vietovėse“ (4) </vt:lpstr>
      <vt:lpstr>„Pagrindinės paslaugos ir kaimų atnaujinimas kaimo vietovėse“ (5)</vt:lpstr>
      <vt:lpstr>„Pagrindinės paslaugos ir kaimų atnaujinimas kaimo vietovėse“ (6)</vt:lpstr>
      <vt:lpstr>„Pagrindinės paslaugos ir kaimų atnaujinimas kaimo vietovėse“ (7)</vt:lpstr>
      <vt:lpstr>„Pagrindinės paslaugos ir kaimų atnaujinimas kaimo vietovėse“ (8)</vt:lpstr>
      <vt:lpstr>„Pagrindinės paslaugos ir kaimų atnaujinimas kaimo vietovėse“ (9)</vt:lpstr>
      <vt:lpstr>„Pagrindinės paslaugos ir kaimų atnaujinimas kaimo vietovėse“ (10)</vt:lpstr>
      <vt:lpstr>„Pagrindinės paslaugos ir kaimų atnaujinimas kaimo vietovėse“ (11)</vt:lpstr>
      <vt:lpstr>„Pagrindinės paslaugos ir kaimų atnaujinimas kaimo vietovėse“ (12)</vt:lpstr>
      <vt:lpstr>„Pagrindinės paslaugos ir kaimų atnaujinimas kaimo vietovėse“ (13)</vt:lpstr>
      <vt:lpstr>„Pagrindinės paslaugos ir kaimų atnaujinimas kaimo vietovėse“ (14)</vt:lpstr>
      <vt:lpstr>„Pagrindinės paslaugos ir kaimų atnaujinimas kaimo vietovėse“ (15)</vt:lpstr>
      <vt:lpstr>„Pagrindinės paslaugos ir kaimų atnaujinimas kaimo vietovėse“ (16)</vt:lpstr>
      <vt:lpstr>„Vietos projektų pareiškėjų ir vykdytojų mokymas, įgūdžių įgijimas“ (1)</vt:lpstr>
      <vt:lpstr>„Vietos projektų pareiškėjų ir vykdytojų mokymas, įgūdžių įgijimas“ (2)</vt:lpstr>
      <vt:lpstr>„Vietos projektų pareiškėjų ir vykdytojų mokymas, įgūdžių įgijimas“ (3)</vt:lpstr>
      <vt:lpstr>„Vietos projektų pareiškėjų ir vykdytojų mokymas, įgūdžių įgijimas“ (4)</vt:lpstr>
      <vt:lpstr>„Vietos projektų pareiškėjų ir vykdytojų mokymas, įgūdžių įgijimas“ (5)</vt:lpstr>
      <vt:lpstr>„Vietos projektų pareiškėjų ir vykdytojų mokymas, įgūdžių įgijimas“ (6)</vt:lpstr>
      <vt:lpstr>„Vietos projektų pareiškėjų ir vykdytojų mokymas, įgūdžių įgijimas“ (7)</vt:lpstr>
      <vt:lpstr>„Vietos projektų pareiškėjų ir vykdytojų mokymas, įgūdžių įgijimas“ (8)</vt:lpstr>
      <vt:lpstr>   Kvietimas teikti vietos projektus galioja nuo 2017 m. rugpjūčio 16 d. 8.00 val. iki 2017 m. rugsėjo 29 d. 16.00 val.  </vt:lpstr>
      <vt:lpstr>Per vieną paramos paraiškų teikimo laikotarpį vietos projekto paraiškos teikėjas gali pateikti vieną vietos projekto paraišką.  Informacija apie kvietimą teikti vietos projektus ir vietos projektų įgyvendinimą teikiama darbo dienomis nuo 8.00 val. iki 17.00 val. Kalvarijos vietos veiklos grupės būstinėje adresu: Ugniagesių g. 12-3, Kalvarija ir telefono Nr. +370 652 90464, +370 612 71415. Taip pat el. paštu info@kalvarijosvvg.lt.  </vt:lpstr>
      <vt:lpstr> Kvietimo dokumentus rasite: </vt:lpstr>
      <vt:lpstr> AČIŪ UŽ DĖMESĮ</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Kalvarijos VVG teritorijos vietos plėtros 2016-2023 m. strategija</dc:title>
  <dc:creator>Dell</dc:creator>
  <cp:lastModifiedBy>Dell</cp:lastModifiedBy>
  <cp:revision>148</cp:revision>
  <dcterms:created xsi:type="dcterms:W3CDTF">2015-09-28T06:30:49Z</dcterms:created>
  <dcterms:modified xsi:type="dcterms:W3CDTF">2017-09-07T09:13:19Z</dcterms:modified>
</cp:coreProperties>
</file>